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69" r:id="rId3"/>
    <p:sldId id="270" r:id="rId4"/>
    <p:sldId id="268" r:id="rId5"/>
    <p:sldId id="271" r:id="rId6"/>
    <p:sldId id="272" r:id="rId7"/>
    <p:sldId id="273" r:id="rId8"/>
    <p:sldId id="274" r:id="rId9"/>
    <p:sldId id="275" r:id="rId10"/>
    <p:sldId id="276" r:id="rId11"/>
    <p:sldId id="277" r:id="rId12"/>
    <p:sldId id="280" r:id="rId13"/>
    <p:sldId id="285" r:id="rId14"/>
    <p:sldId id="283" r:id="rId15"/>
    <p:sldId id="284" r:id="rId16"/>
    <p:sldId id="265" r:id="rId17"/>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02" autoAdjust="0"/>
    <p:restoredTop sz="90640" autoAdjust="0"/>
  </p:normalViewPr>
  <p:slideViewPr>
    <p:cSldViewPr>
      <p:cViewPr varScale="1">
        <p:scale>
          <a:sx n="102" d="100"/>
          <a:sy n="102" d="100"/>
        </p:scale>
        <p:origin x="14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47048-DDF0-4051-BF8B-6C76034735D7}" type="datetimeFigureOut">
              <a:rPr lang="en-GB" smtClean="0"/>
              <a:t>21/04/2023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A6293-384F-4285-A78D-0BDD861C79DB}" type="slidenum">
              <a:rPr lang="en-GB" smtClean="0"/>
              <a:t>‹#›</a:t>
            </a:fld>
            <a:endParaRPr lang="en-GB"/>
          </a:p>
        </p:txBody>
      </p:sp>
    </p:spTree>
    <p:extLst>
      <p:ext uri="{BB962C8B-B14F-4D97-AF65-F5344CB8AC3E}">
        <p14:creationId xmlns:p14="http://schemas.microsoft.com/office/powerpoint/2010/main" val="87571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9A6293-384F-4285-A78D-0BDD861C79DB}" type="slidenum">
              <a:rPr lang="en-GB" smtClean="0"/>
              <a:t>14</a:t>
            </a:fld>
            <a:endParaRPr lang="en-GB"/>
          </a:p>
        </p:txBody>
      </p:sp>
    </p:spTree>
    <p:extLst>
      <p:ext uri="{BB962C8B-B14F-4D97-AF65-F5344CB8AC3E}">
        <p14:creationId xmlns:p14="http://schemas.microsoft.com/office/powerpoint/2010/main" val="74493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pPr>
              <a:defRPr/>
            </a:pPr>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pPr>
              <a:defRPr/>
            </a:pPr>
            <a:fld id="{BD6C866F-EEAA-4C8B-80DA-8E15BC902717}" type="slidenum">
              <a:rPr lang="en-GB" smtClean="0"/>
              <a:pPr>
                <a:defRPr/>
              </a:pPr>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94F841C8-5ACA-4289-B8E2-2BBC62625F03}"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FD465BA4-13F8-420C-AD40-C4DA2DEEBEBF}" type="slidenum">
              <a:rPr lang="en-GB" smtClean="0"/>
              <a:pPr>
                <a:defRPr/>
              </a:pPr>
              <a:t>‹#›</a:t>
            </a:fld>
            <a:endParaRPr lang="en-GB"/>
          </a:p>
        </p:txBody>
      </p:sp>
      <p:sp>
        <p:nvSpPr>
          <p:cNvPr id="15" name="Footer Placeholder 14"/>
          <p:cNvSpPr>
            <a:spLocks noGrp="1"/>
          </p:cNvSpPr>
          <p:nvPr>
            <p:ph type="ftr" sz="quarter" idx="12"/>
          </p:nvPr>
        </p:nvSpPr>
        <p:spPr/>
        <p:txBody>
          <a:body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pPr>
              <a:defRPr/>
            </a:pPr>
            <a:endParaRPr lang="en-GB"/>
          </a:p>
        </p:txBody>
      </p:sp>
      <p:sp>
        <p:nvSpPr>
          <p:cNvPr id="11" name="Slide Number Placeholder 10"/>
          <p:cNvSpPr>
            <a:spLocks noGrp="1"/>
          </p:cNvSpPr>
          <p:nvPr>
            <p:ph type="sldNum" sz="quarter" idx="11"/>
          </p:nvPr>
        </p:nvSpPr>
        <p:spPr/>
        <p:txBody>
          <a:bodyPr/>
          <a:lstStyle/>
          <a:p>
            <a:pPr>
              <a:defRPr/>
            </a:pPr>
            <a:fld id="{71BD4046-347B-46DB-B488-6E4FB3CFAC02}" type="slidenum">
              <a:rPr lang="en-GB" smtClean="0"/>
              <a:pPr>
                <a:defRPr/>
              </a:pPr>
              <a:t>‹#›</a:t>
            </a:fld>
            <a:endParaRPr lang="en-GB"/>
          </a:p>
        </p:txBody>
      </p:sp>
      <p:sp>
        <p:nvSpPr>
          <p:cNvPr id="12" name="Footer Placeholder 11"/>
          <p:cNvSpPr>
            <a:spLocks noGrp="1"/>
          </p:cNvSpPr>
          <p:nvPr>
            <p:ph type="ftr" sz="quarter" idx="12"/>
          </p:nvPr>
        </p:nvSpPr>
        <p:spPr/>
        <p:txBody>
          <a:body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a:defRPr/>
            </a:pPr>
            <a:endParaRPr lang="en-GB"/>
          </a:p>
        </p:txBody>
      </p:sp>
      <p:sp>
        <p:nvSpPr>
          <p:cNvPr id="13" name="Slide Number Placeholder 12"/>
          <p:cNvSpPr>
            <a:spLocks noGrp="1"/>
          </p:cNvSpPr>
          <p:nvPr>
            <p:ph type="sldNum" sz="quarter" idx="11"/>
          </p:nvPr>
        </p:nvSpPr>
        <p:spPr>
          <a:xfrm>
            <a:off x="4116388" y="6400800"/>
            <a:ext cx="533400" cy="152400"/>
          </a:xfrm>
        </p:spPr>
        <p:txBody>
          <a:bodyPr/>
          <a:lstStyle/>
          <a:p>
            <a:pPr>
              <a:defRPr/>
            </a:pPr>
            <a:fld id="{884A990B-A0DA-484F-B4C7-DCA0D25946E6}" type="slidenum">
              <a:rPr lang="en-GB" smtClean="0"/>
              <a:pPr>
                <a:defRPr/>
              </a:pPr>
              <a:t>‹#›</a:t>
            </a:fld>
            <a:endParaRPr lang="en-GB"/>
          </a:p>
        </p:txBody>
      </p:sp>
      <p:sp>
        <p:nvSpPr>
          <p:cNvPr id="14" name="Footer Placeholder 13"/>
          <p:cNvSpPr>
            <a:spLocks noGrp="1"/>
          </p:cNvSpPr>
          <p:nvPr>
            <p:ph type="ftr" sz="quarter" idx="12"/>
          </p:nvPr>
        </p:nvSpPr>
        <p:spPr>
          <a:xfrm>
            <a:off x="838200" y="6296248"/>
            <a:ext cx="2820987" cy="152400"/>
          </a:xfrm>
        </p:spPr>
        <p:txBody>
          <a:bodyPr/>
          <a:lstStyle/>
          <a:p>
            <a:pPr>
              <a:defRPr/>
            </a:pPr>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pPr>
              <a:defRPr/>
            </a:pPr>
            <a:endParaRPr lang="en-GB"/>
          </a:p>
        </p:txBody>
      </p:sp>
      <p:sp>
        <p:nvSpPr>
          <p:cNvPr id="13" name="Slide Number Placeholder 12"/>
          <p:cNvSpPr>
            <a:spLocks noGrp="1"/>
          </p:cNvSpPr>
          <p:nvPr>
            <p:ph type="sldNum" sz="quarter" idx="11"/>
          </p:nvPr>
        </p:nvSpPr>
        <p:spPr/>
        <p:txBody>
          <a:bodyPr/>
          <a:lstStyle/>
          <a:p>
            <a:pPr>
              <a:defRPr/>
            </a:pPr>
            <a:fld id="{811D92DF-D2E5-4638-838A-8B4D30225EB6}" type="slidenum">
              <a:rPr lang="en-GB" smtClean="0"/>
              <a:pPr>
                <a:defRPr/>
              </a:pPr>
              <a:t>‹#›</a:t>
            </a:fld>
            <a:endParaRPr lang="en-GB"/>
          </a:p>
        </p:txBody>
      </p:sp>
      <p:sp>
        <p:nvSpPr>
          <p:cNvPr id="14" name="Footer Placeholder 13"/>
          <p:cNvSpPr>
            <a:spLocks noGrp="1"/>
          </p:cNvSpPr>
          <p:nvPr>
            <p:ph type="ftr" sz="quarter" idx="12"/>
          </p:nvPr>
        </p:nvSpPr>
        <p:spPr/>
        <p:txBody>
          <a:body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pPr>
              <a:defRPr/>
            </a:pPr>
            <a:endParaRPr lang="en-GB"/>
          </a:p>
        </p:txBody>
      </p:sp>
      <p:sp>
        <p:nvSpPr>
          <p:cNvPr id="14" name="Slide Number Placeholder 13"/>
          <p:cNvSpPr>
            <a:spLocks noGrp="1"/>
          </p:cNvSpPr>
          <p:nvPr>
            <p:ph type="sldNum" sz="quarter" idx="11"/>
          </p:nvPr>
        </p:nvSpPr>
        <p:spPr/>
        <p:txBody>
          <a:bodyPr/>
          <a:lstStyle/>
          <a:p>
            <a:pPr>
              <a:defRPr/>
            </a:pPr>
            <a:fld id="{8BA63908-289E-4DE3-BDBA-F69CD6A36179}" type="slidenum">
              <a:rPr lang="en-GB" smtClean="0"/>
              <a:pPr>
                <a:defRPr/>
              </a:pPr>
              <a:t>‹#›</a:t>
            </a:fld>
            <a:endParaRPr lang="en-GB"/>
          </a:p>
        </p:txBody>
      </p:sp>
      <p:sp>
        <p:nvSpPr>
          <p:cNvPr id="16" name="Footer Placeholder 15"/>
          <p:cNvSpPr>
            <a:spLocks noGrp="1"/>
          </p:cNvSpPr>
          <p:nvPr>
            <p:ph type="ftr" sz="quarter" idx="12"/>
          </p:nvPr>
        </p:nvSpPr>
        <p:spPr/>
        <p:txBody>
          <a:body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pPr>
              <a:defRPr/>
            </a:pPr>
            <a:endParaRPr lang="en-GB"/>
          </a:p>
        </p:txBody>
      </p:sp>
      <p:sp>
        <p:nvSpPr>
          <p:cNvPr id="10" name="Slide Number Placeholder 9"/>
          <p:cNvSpPr>
            <a:spLocks noGrp="1"/>
          </p:cNvSpPr>
          <p:nvPr>
            <p:ph type="sldNum" sz="quarter" idx="11"/>
          </p:nvPr>
        </p:nvSpPr>
        <p:spPr/>
        <p:txBody>
          <a:bodyPr/>
          <a:lstStyle/>
          <a:p>
            <a:pPr>
              <a:defRPr/>
            </a:pPr>
            <a:fld id="{EB310771-8263-4270-8773-3AEADF5AD2AD}" type="slidenum">
              <a:rPr lang="en-GB" smtClean="0"/>
              <a:pPr>
                <a:defRPr/>
              </a:pPr>
              <a:t>‹#›</a:t>
            </a:fld>
            <a:endParaRPr lang="en-GB"/>
          </a:p>
        </p:txBody>
      </p:sp>
      <p:sp>
        <p:nvSpPr>
          <p:cNvPr id="11" name="Footer Placeholder 10"/>
          <p:cNvSpPr>
            <a:spLocks noGrp="1"/>
          </p:cNvSpPr>
          <p:nvPr>
            <p:ph type="ftr" sz="quarter" idx="12"/>
          </p:nvPr>
        </p:nvSpPr>
        <p:spPr/>
        <p:txBody>
          <a:body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en-GB"/>
          </a:p>
        </p:txBody>
      </p:sp>
      <p:sp>
        <p:nvSpPr>
          <p:cNvPr id="9" name="Slide Number Placeholder 8"/>
          <p:cNvSpPr>
            <a:spLocks noGrp="1"/>
          </p:cNvSpPr>
          <p:nvPr>
            <p:ph type="sldNum" sz="quarter" idx="11"/>
          </p:nvPr>
        </p:nvSpPr>
        <p:spPr/>
        <p:txBody>
          <a:bodyPr/>
          <a:lstStyle/>
          <a:p>
            <a:pPr>
              <a:defRPr/>
            </a:pPr>
            <a:fld id="{5E6B50A9-B469-42AD-B17C-82C9450A594C}" type="slidenum">
              <a:rPr lang="en-GB" smtClean="0"/>
              <a:pPr>
                <a:defRPr/>
              </a:pPr>
              <a:t>‹#›</a:t>
            </a:fld>
            <a:endParaRPr lang="en-GB"/>
          </a:p>
        </p:txBody>
      </p:sp>
      <p:sp>
        <p:nvSpPr>
          <p:cNvPr id="10" name="Footer Placeholder 9"/>
          <p:cNvSpPr>
            <a:spLocks noGrp="1"/>
          </p:cNvSpPr>
          <p:nvPr>
            <p:ph type="ftr" sz="quarter" idx="12"/>
          </p:nvPr>
        </p:nvSpPr>
        <p:spPr/>
        <p:txBody>
          <a:body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endParaRPr lang="en-GB"/>
          </a:p>
        </p:txBody>
      </p:sp>
      <p:sp>
        <p:nvSpPr>
          <p:cNvPr id="16" name="Slide Number Placeholder 15"/>
          <p:cNvSpPr>
            <a:spLocks noGrp="1"/>
          </p:cNvSpPr>
          <p:nvPr>
            <p:ph type="sldNum" sz="quarter" idx="11"/>
          </p:nvPr>
        </p:nvSpPr>
        <p:spPr/>
        <p:txBody>
          <a:bodyPr/>
          <a:lstStyle/>
          <a:p>
            <a:pPr>
              <a:defRPr/>
            </a:pPr>
            <a:fld id="{05055EAD-B6DE-463D-BAB2-A7D9B3C5226D}" type="slidenum">
              <a:rPr lang="en-GB" smtClean="0"/>
              <a:pPr>
                <a:defRPr/>
              </a:pPr>
              <a:t>‹#›</a:t>
            </a:fld>
            <a:endParaRPr lang="en-GB"/>
          </a:p>
        </p:txBody>
      </p:sp>
      <p:sp>
        <p:nvSpPr>
          <p:cNvPr id="17" name="Footer Placeholder 16"/>
          <p:cNvSpPr>
            <a:spLocks noGrp="1"/>
          </p:cNvSpPr>
          <p:nvPr>
            <p:ph type="ftr" sz="quarter" idx="12"/>
          </p:nvPr>
        </p:nvSpPr>
        <p:spPr/>
        <p:txBody>
          <a:body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pPr>
              <a:defRPr/>
            </a:pPr>
            <a:endParaRPr lang="en-GB"/>
          </a:p>
        </p:txBody>
      </p:sp>
      <p:sp>
        <p:nvSpPr>
          <p:cNvPr id="17" name="Slide Number Placeholder 16"/>
          <p:cNvSpPr>
            <a:spLocks noGrp="1"/>
          </p:cNvSpPr>
          <p:nvPr>
            <p:ph type="sldNum" sz="quarter" idx="11"/>
          </p:nvPr>
        </p:nvSpPr>
        <p:spPr/>
        <p:txBody>
          <a:bodyPr/>
          <a:lstStyle/>
          <a:p>
            <a:pPr>
              <a:defRPr/>
            </a:pPr>
            <a:fld id="{0BB5546D-F1B5-43A3-BDF6-E89A16639CC5}" type="slidenum">
              <a:rPr lang="en-GB" smtClean="0"/>
              <a:pPr>
                <a:defRPr/>
              </a:pPr>
              <a:t>‹#›</a:t>
            </a:fld>
            <a:endParaRPr lang="en-GB"/>
          </a:p>
        </p:txBody>
      </p:sp>
      <p:sp>
        <p:nvSpPr>
          <p:cNvPr id="18" name="Footer Placeholder 17"/>
          <p:cNvSpPr>
            <a:spLocks noGrp="1"/>
          </p:cNvSpPr>
          <p:nvPr>
            <p:ph type="ftr" sz="quarter" idx="12"/>
          </p:nvPr>
        </p:nvSpPr>
        <p:spPr/>
        <p:txBody>
          <a:body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pPr>
              <a:defRPr/>
            </a:pPr>
            <a:fld id="{6940C348-7461-4362-A655-852A1D3DC4D1}" type="slidenum">
              <a:rPr lang="en-GB" smtClean="0"/>
              <a:pPr>
                <a:defRPr/>
              </a:pPr>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pPr>
              <a:defRPr/>
            </a:pPr>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imgres?q=question+marks&amp;um=1&amp;hl=en&amp;sa=N&amp;biw=1280&amp;bih=685&amp;tbm=isch&amp;tbnid=0YX9gzZRFAgPXM:&amp;imgrefurl=http://beabetterbusiness.com/blog/2011/12/15/sap-b1-its-all-new-to-me/question-marks/&amp;docid=dvjz7jo7_ZJDvM&amp;imgurl=http://beabetterbusiness.com/blog/wp-content/uploads/2011/12/question-marks.jpg&amp;w=795&amp;h=644&amp;ei=IO99T4TyNsSC8gPFxYnADg&amp;zoom=1&amp;iact=rc&amp;dur=2&amp;sig=117638893342511017181&amp;page=1&amp;tbnh=137&amp;tbnw=169&amp;start=0&amp;ndsp=21&amp;ved=1t:429,r:0,s:0,i:133&amp;tx=70&amp;ty=5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uk/imgres?q=ear+clipart&amp;um=1&amp;hl=en&amp;sa=X&amp;rlz=1T4SNYK_en-GBGB313GB313&amp;biw=1280&amp;bih=685&amp;tbm=isch&amp;tbnid=Mf_JrxWcaFaEmM:&amp;imgrefurl=http://www.clker.com/clipart-4337.html&amp;docid=Yk7JxEeN0tM_1M&amp;imgurl=http://www.clker.com/cliparts/3/0/3/8/1194986541442028018ear_-_body_part_nicu_buc_01.svg.hi.png&amp;w=360&amp;h=599&amp;ei=AOZ9T8nKA-Gj0QWwo_CrDg&amp;zoom=1&amp;iact=rc&amp;dur=8&amp;sig=117638893342511017181&amp;page=1&amp;tbnh=173&amp;tbnw=104&amp;start=0&amp;ndsp=18&amp;ved=1t:429,r:18,s:0,i:65&amp;tx=37&amp;ty=70"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2214240" y="427415"/>
            <a:ext cx="5054589" cy="1569660"/>
          </a:xfrm>
          <a:prstGeom prst="rect">
            <a:avLst/>
          </a:prstGeom>
        </p:spPr>
        <p:txBody>
          <a:bodyPr wrap="none">
            <a:spAutoFit/>
          </a:bodyPr>
          <a:lstStyle/>
          <a:p>
            <a:r>
              <a:rPr lang="en-GB" sz="4800" b="1" kern="10" dirty="0">
                <a:ln w="9525">
                  <a:solidFill>
                    <a:srgbClr val="000000"/>
                  </a:solidFill>
                  <a:round/>
                  <a:headEnd/>
                  <a:tailEnd/>
                </a:ln>
                <a:solidFill>
                  <a:srgbClr val="FFFF00"/>
                </a:solidFill>
                <a:latin typeface="Comic Sans MS"/>
              </a:rPr>
              <a:t>KS1 Phonics </a:t>
            </a:r>
          </a:p>
          <a:p>
            <a:r>
              <a:rPr lang="en-GB" sz="4800" b="1" kern="10" dirty="0">
                <a:ln w="9525">
                  <a:solidFill>
                    <a:srgbClr val="000000"/>
                  </a:solidFill>
                  <a:round/>
                  <a:headEnd/>
                  <a:tailEnd/>
                </a:ln>
                <a:solidFill>
                  <a:srgbClr val="FFFF00"/>
                </a:solidFill>
                <a:latin typeface="Comic Sans MS"/>
              </a:rPr>
              <a:t>Screening Check</a:t>
            </a:r>
          </a:p>
        </p:txBody>
      </p:sp>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000" y="2430628"/>
            <a:ext cx="4282000" cy="160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954107"/>
          </a:xfrm>
          <a:prstGeom prst="rect">
            <a:avLst/>
          </a:prstGeom>
        </p:spPr>
        <p:txBody>
          <a:bodyPr wrap="square">
            <a:spAutoFit/>
          </a:bodyPr>
          <a:lstStyle/>
          <a:p>
            <a:r>
              <a:rPr lang="en-US" sz="2800" b="1" kern="10" dirty="0">
                <a:ln w="9525">
                  <a:solidFill>
                    <a:srgbClr val="000000"/>
                  </a:solidFill>
                  <a:round/>
                  <a:headEnd/>
                  <a:tailEnd/>
                </a:ln>
                <a:solidFill>
                  <a:srgbClr val="FFFF00"/>
                </a:solidFill>
                <a:latin typeface="Comic Sans MS"/>
              </a:rPr>
              <a:t>WHAT ARE NONSENSE, PSEUDO OR ALIEN WORDS AND WHY ARE THEY INCLUDED?</a:t>
            </a:r>
          </a:p>
        </p:txBody>
      </p:sp>
      <p:sp>
        <p:nvSpPr>
          <p:cNvPr id="3" name="Rectangle 2"/>
          <p:cNvSpPr/>
          <p:nvPr/>
        </p:nvSpPr>
        <p:spPr>
          <a:xfrm>
            <a:off x="535112" y="1412776"/>
            <a:ext cx="8073776" cy="5262979"/>
          </a:xfrm>
          <a:prstGeom prst="rect">
            <a:avLst/>
          </a:prstGeom>
        </p:spPr>
        <p:txBody>
          <a:bodyPr wrap="square">
            <a:spAutoFit/>
          </a:bodyPr>
          <a:lstStyle/>
          <a:p>
            <a:r>
              <a:rPr lang="en-US" sz="2800" dirty="0">
                <a:solidFill>
                  <a:schemeClr val="bg1"/>
                </a:solidFill>
              </a:rPr>
              <a:t>The pseudo words will be shown to your child with a picture of an alien and they will be asked to tell their teacher what sort of alien it is by reading the word. This not only makes the check a bit more fun, but provides the children with a context for the nonsense word which is independent from any existing vocabulary they may have. </a:t>
            </a:r>
          </a:p>
          <a:p>
            <a:endParaRPr lang="en-US" sz="2800" dirty="0"/>
          </a:p>
          <a:p>
            <a:r>
              <a:rPr lang="en-US" sz="2800" dirty="0"/>
              <a:t>Crucially, it does not provide any clues, so your child just has to be able to decode it. Children generally find nonsense amusing so they will probably enjoy reading these words.</a:t>
            </a:r>
            <a:endParaRPr lang="en-GB" sz="2800" dirty="0"/>
          </a:p>
        </p:txBody>
      </p:sp>
    </p:spTree>
    <p:extLst>
      <p:ext uri="{BB962C8B-B14F-4D97-AF65-F5344CB8AC3E}">
        <p14:creationId xmlns:p14="http://schemas.microsoft.com/office/powerpoint/2010/main" val="385174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646331"/>
          </a:xfrm>
          <a:prstGeom prst="rect">
            <a:avLst/>
          </a:prstGeom>
        </p:spPr>
        <p:txBody>
          <a:bodyPr wrap="square">
            <a:spAutoFit/>
          </a:bodyPr>
          <a:lstStyle/>
          <a:p>
            <a:r>
              <a:rPr lang="en-US" sz="3600" b="1" kern="10" dirty="0">
                <a:ln w="9525">
                  <a:solidFill>
                    <a:srgbClr val="000000"/>
                  </a:solidFill>
                  <a:round/>
                  <a:headEnd/>
                  <a:tailEnd/>
                </a:ln>
                <a:solidFill>
                  <a:srgbClr val="FFFF00"/>
                </a:solidFill>
                <a:latin typeface="Comic Sans MS"/>
              </a:rPr>
              <a:t>IS THERE A PASS MARK?</a:t>
            </a:r>
          </a:p>
        </p:txBody>
      </p:sp>
      <p:sp>
        <p:nvSpPr>
          <p:cNvPr id="3" name="Rectangle 2"/>
          <p:cNvSpPr/>
          <p:nvPr/>
        </p:nvSpPr>
        <p:spPr>
          <a:xfrm>
            <a:off x="535112" y="1779894"/>
            <a:ext cx="8073776" cy="2246769"/>
          </a:xfrm>
          <a:prstGeom prst="rect">
            <a:avLst/>
          </a:prstGeom>
        </p:spPr>
        <p:txBody>
          <a:bodyPr wrap="square">
            <a:spAutoFit/>
          </a:bodyPr>
          <a:lstStyle/>
          <a:p>
            <a:r>
              <a:rPr lang="en-US" sz="2800" dirty="0">
                <a:solidFill>
                  <a:schemeClr val="bg1"/>
                </a:solidFill>
              </a:rPr>
              <a:t>Historically the pass mark has been 32 out of 40. However, if your child does not pass the test, they will repeat it in Year 2. </a:t>
            </a:r>
          </a:p>
          <a:p>
            <a:endParaRPr lang="en-US" sz="2800" dirty="0"/>
          </a:p>
          <a:p>
            <a:endParaRPr lang="en-US" sz="2800" dirty="0"/>
          </a:p>
        </p:txBody>
      </p:sp>
    </p:spTree>
    <p:extLst>
      <p:ext uri="{BB962C8B-B14F-4D97-AF65-F5344CB8AC3E}">
        <p14:creationId xmlns:p14="http://schemas.microsoft.com/office/powerpoint/2010/main" val="112405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1323439"/>
          </a:xfrm>
          <a:prstGeom prst="rect">
            <a:avLst/>
          </a:prstGeom>
        </p:spPr>
        <p:txBody>
          <a:bodyPr wrap="square">
            <a:spAutoFit/>
          </a:bodyPr>
          <a:lstStyle/>
          <a:p>
            <a:r>
              <a:rPr lang="en-US" sz="4000" b="1" kern="10" dirty="0">
                <a:ln w="9525">
                  <a:solidFill>
                    <a:srgbClr val="000000"/>
                  </a:solidFill>
                  <a:round/>
                  <a:headEnd/>
                  <a:tailEnd/>
                </a:ln>
                <a:solidFill>
                  <a:srgbClr val="FFFF00"/>
                </a:solidFill>
                <a:latin typeface="Comic Sans MS"/>
              </a:rPr>
              <a:t>WHEN WILL THE </a:t>
            </a:r>
          </a:p>
          <a:p>
            <a:r>
              <a:rPr lang="en-US" sz="4000" b="1" kern="10" dirty="0">
                <a:ln w="9525">
                  <a:solidFill>
                    <a:srgbClr val="000000"/>
                  </a:solidFill>
                  <a:round/>
                  <a:headEnd/>
                  <a:tailEnd/>
                </a:ln>
                <a:solidFill>
                  <a:srgbClr val="FFFF00"/>
                </a:solidFill>
                <a:latin typeface="Comic Sans MS"/>
              </a:rPr>
              <a:t>SCREENING TAKE PLACE?</a:t>
            </a:r>
          </a:p>
        </p:txBody>
      </p:sp>
      <p:sp>
        <p:nvSpPr>
          <p:cNvPr id="3" name="Rectangle 2"/>
          <p:cNvSpPr/>
          <p:nvPr/>
        </p:nvSpPr>
        <p:spPr>
          <a:xfrm>
            <a:off x="487202" y="1819384"/>
            <a:ext cx="8073776" cy="3108543"/>
          </a:xfrm>
          <a:prstGeom prst="rect">
            <a:avLst/>
          </a:prstGeom>
        </p:spPr>
        <p:txBody>
          <a:bodyPr wrap="square">
            <a:spAutoFit/>
          </a:bodyPr>
          <a:lstStyle/>
          <a:p>
            <a:r>
              <a:rPr lang="en-US" sz="2800" dirty="0">
                <a:solidFill>
                  <a:schemeClr val="bg1"/>
                </a:solidFill>
              </a:rPr>
              <a:t>The screening will take place throughout the week beginning Monday 12th June.  The children cannot retake the test at any other time so it is very important your child is in school during this week.</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44537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a:ln w="9525">
                  <a:solidFill>
                    <a:srgbClr val="000000"/>
                  </a:solidFill>
                  <a:round/>
                  <a:headEnd/>
                  <a:tailEnd/>
                </a:ln>
                <a:solidFill>
                  <a:srgbClr val="FFFF00"/>
                </a:solidFill>
                <a:latin typeface="Comic Sans MS"/>
              </a:rPr>
              <a:t>HOW CAN I HELP</a:t>
            </a:r>
          </a:p>
        </p:txBody>
      </p:sp>
      <p:sp>
        <p:nvSpPr>
          <p:cNvPr id="3" name="Rectangle 2"/>
          <p:cNvSpPr/>
          <p:nvPr/>
        </p:nvSpPr>
        <p:spPr>
          <a:xfrm>
            <a:off x="235645" y="1124744"/>
            <a:ext cx="8640959" cy="5693866"/>
          </a:xfrm>
          <a:prstGeom prst="rect">
            <a:avLst/>
          </a:prstGeom>
        </p:spPr>
        <p:txBody>
          <a:bodyPr wrap="square">
            <a:spAutoFit/>
          </a:bodyPr>
          <a:lstStyle/>
          <a:p>
            <a:pPr algn="l" eaLnBrk="1" hangingPunct="1">
              <a:spcBef>
                <a:spcPct val="50000"/>
              </a:spcBef>
            </a:pPr>
            <a:r>
              <a:rPr lang="en-GB" altLang="en-US" sz="2800" u="sng" dirty="0">
                <a:solidFill>
                  <a:schemeClr val="bg1"/>
                </a:solidFill>
                <a:latin typeface="Comic Sans MS" pitchFamily="66" charset="0"/>
              </a:rPr>
              <a:t>Digraph</a:t>
            </a:r>
            <a:r>
              <a:rPr lang="en-GB" altLang="en-US" sz="2800" dirty="0">
                <a:solidFill>
                  <a:schemeClr val="bg1"/>
                </a:solidFill>
                <a:latin typeface="Comic Sans MS" pitchFamily="66" charset="0"/>
              </a:rPr>
              <a:t>- 2 letters making one sound  = c</a:t>
            </a:r>
            <a:r>
              <a:rPr lang="en-GB" altLang="en-US" sz="2800" dirty="0">
                <a:solidFill>
                  <a:srgbClr val="FFFF00"/>
                </a:solidFill>
                <a:latin typeface="Comic Sans MS" pitchFamily="66" charset="0"/>
              </a:rPr>
              <a:t>ow</a:t>
            </a:r>
            <a:r>
              <a:rPr lang="en-GB" altLang="en-US" sz="2800" dirty="0">
                <a:solidFill>
                  <a:srgbClr val="CC0000"/>
                </a:solidFill>
                <a:latin typeface="Comic Sans MS" pitchFamily="66" charset="0"/>
              </a:rPr>
              <a:t> </a:t>
            </a:r>
          </a:p>
          <a:p>
            <a:pPr algn="l" eaLnBrk="1" hangingPunct="1">
              <a:spcBef>
                <a:spcPct val="50000"/>
              </a:spcBef>
            </a:pPr>
            <a:r>
              <a:rPr lang="en-GB" altLang="en-US" sz="2800" u="sng" dirty="0" err="1">
                <a:solidFill>
                  <a:schemeClr val="bg1"/>
                </a:solidFill>
                <a:latin typeface="Comic Sans MS" pitchFamily="66" charset="0"/>
              </a:rPr>
              <a:t>Trigraphs</a:t>
            </a:r>
            <a:r>
              <a:rPr lang="en-GB" altLang="en-US" sz="2800" dirty="0">
                <a:solidFill>
                  <a:schemeClr val="bg1"/>
                </a:solidFill>
                <a:latin typeface="Comic Sans MS" pitchFamily="66" charset="0"/>
              </a:rPr>
              <a:t>- 3 letters making one sound = n</a:t>
            </a:r>
            <a:r>
              <a:rPr lang="en-GB" altLang="en-US" sz="2800" dirty="0">
                <a:solidFill>
                  <a:srgbClr val="FFFF00"/>
                </a:solidFill>
                <a:latin typeface="Comic Sans MS" pitchFamily="66" charset="0"/>
              </a:rPr>
              <a:t>igh</a:t>
            </a:r>
            <a:r>
              <a:rPr lang="en-GB" altLang="en-US" sz="2800" dirty="0">
                <a:solidFill>
                  <a:schemeClr val="bg1"/>
                </a:solidFill>
                <a:latin typeface="Comic Sans MS" pitchFamily="66" charset="0"/>
              </a:rPr>
              <a:t>t</a:t>
            </a:r>
          </a:p>
          <a:p>
            <a:pPr algn="l" eaLnBrk="1" hangingPunct="1">
              <a:spcBef>
                <a:spcPct val="50000"/>
              </a:spcBef>
            </a:pPr>
            <a:r>
              <a:rPr lang="en-GB" altLang="en-US" sz="2800" u="sng" dirty="0">
                <a:solidFill>
                  <a:schemeClr val="bg1"/>
                </a:solidFill>
                <a:latin typeface="Comic Sans MS" pitchFamily="66" charset="0"/>
              </a:rPr>
              <a:t>Split digraphs-</a:t>
            </a:r>
            <a:r>
              <a:rPr lang="en-GB" altLang="en-US" sz="2800" dirty="0">
                <a:solidFill>
                  <a:schemeClr val="bg1"/>
                </a:solidFill>
                <a:latin typeface="Comic Sans MS" pitchFamily="66" charset="0"/>
              </a:rPr>
              <a:t> 2 vowels with a consonant in between. Use to be known as the magic e!</a:t>
            </a:r>
          </a:p>
          <a:p>
            <a:pPr eaLnBrk="1" hangingPunct="1">
              <a:spcBef>
                <a:spcPct val="50000"/>
              </a:spcBef>
            </a:pPr>
            <a:r>
              <a:rPr lang="en-GB" altLang="en-US" sz="2800" dirty="0">
                <a:solidFill>
                  <a:schemeClr val="bg1"/>
                </a:solidFill>
                <a:latin typeface="Comic Sans MS" pitchFamily="66" charset="0"/>
              </a:rPr>
              <a:t>sp</a:t>
            </a:r>
            <a:r>
              <a:rPr lang="en-GB" altLang="en-US" sz="2800" dirty="0">
                <a:solidFill>
                  <a:srgbClr val="FFFF00"/>
                </a:solidFill>
                <a:latin typeface="Comic Sans MS" pitchFamily="66" charset="0"/>
              </a:rPr>
              <a:t>i</a:t>
            </a:r>
            <a:r>
              <a:rPr lang="en-GB" altLang="en-US" sz="2800" dirty="0">
                <a:solidFill>
                  <a:schemeClr val="bg1"/>
                </a:solidFill>
                <a:latin typeface="Comic Sans MS" pitchFamily="66" charset="0"/>
              </a:rPr>
              <a:t>n</a:t>
            </a:r>
            <a:r>
              <a:rPr lang="en-GB" altLang="en-US" sz="2800" dirty="0">
                <a:solidFill>
                  <a:srgbClr val="FFFF00"/>
                </a:solidFill>
                <a:latin typeface="Comic Sans MS" pitchFamily="66" charset="0"/>
              </a:rPr>
              <a:t>e</a:t>
            </a:r>
            <a:r>
              <a:rPr lang="en-GB" altLang="en-US" sz="2800" dirty="0">
                <a:solidFill>
                  <a:schemeClr val="bg1"/>
                </a:solidFill>
                <a:latin typeface="Comic Sans MS" pitchFamily="66" charset="0"/>
              </a:rPr>
              <a:t>   - </a:t>
            </a:r>
            <a:r>
              <a:rPr lang="en-GB" altLang="en-US" sz="2800" dirty="0" err="1">
                <a:solidFill>
                  <a:srgbClr val="FFFF00"/>
                </a:solidFill>
                <a:latin typeface="Comic Sans MS" pitchFamily="66" charset="0"/>
              </a:rPr>
              <a:t>i_e</a:t>
            </a:r>
            <a:r>
              <a:rPr lang="en-GB" altLang="en-US" sz="2800" dirty="0">
                <a:solidFill>
                  <a:srgbClr val="FFFF00"/>
                </a:solidFill>
                <a:latin typeface="Comic Sans MS" pitchFamily="66" charset="0"/>
              </a:rPr>
              <a:t> </a:t>
            </a:r>
            <a:r>
              <a:rPr lang="en-GB" altLang="en-US" sz="2800" dirty="0">
                <a:solidFill>
                  <a:schemeClr val="bg1"/>
                </a:solidFill>
                <a:latin typeface="Comic Sans MS" pitchFamily="66" charset="0"/>
              </a:rPr>
              <a:t> </a:t>
            </a:r>
          </a:p>
          <a:p>
            <a:pPr eaLnBrk="1" hangingPunct="1">
              <a:spcBef>
                <a:spcPct val="50000"/>
              </a:spcBef>
            </a:pPr>
            <a:endParaRPr lang="en-US" altLang="en-US" sz="2800" dirty="0">
              <a:solidFill>
                <a:srgbClr val="CC0000"/>
              </a:solidFill>
              <a:latin typeface="Comic Sans MS" pitchFamily="66" charset="0"/>
            </a:endParaRPr>
          </a:p>
          <a:p>
            <a:pPr>
              <a:spcBef>
                <a:spcPct val="50000"/>
              </a:spcBef>
            </a:pPr>
            <a:r>
              <a:rPr lang="en-GB" altLang="en-US" sz="2800" dirty="0">
                <a:latin typeface="Comic Sans MS" pitchFamily="66" charset="0"/>
              </a:rPr>
              <a:t>Encourage your child to ‘sound out’ when reading or writing. Focus particularly on spotting more unusual sound patterns.</a:t>
            </a:r>
          </a:p>
          <a:p>
            <a:pPr eaLnBrk="1" hangingPunct="1">
              <a:spcBef>
                <a:spcPct val="50000"/>
              </a:spcBef>
            </a:pPr>
            <a:endParaRPr lang="en-GB" altLang="en-US" sz="2800" dirty="0">
              <a:solidFill>
                <a:srgbClr val="CC0000"/>
              </a:solidFill>
              <a:latin typeface="Comic Sans MS" pitchFamily="66" charset="0"/>
            </a:endParaRPr>
          </a:p>
        </p:txBody>
      </p:sp>
    </p:spTree>
    <p:extLst>
      <p:ext uri="{BB962C8B-B14F-4D97-AF65-F5344CB8AC3E}">
        <p14:creationId xmlns:p14="http://schemas.microsoft.com/office/powerpoint/2010/main" val="268810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4"/>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4"/>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487202" y="376913"/>
            <a:ext cx="8289801" cy="584775"/>
          </a:xfrm>
          <a:prstGeom prst="rect">
            <a:avLst/>
          </a:prstGeom>
        </p:spPr>
        <p:txBody>
          <a:bodyPr wrap="square">
            <a:spAutoFit/>
          </a:bodyPr>
          <a:lstStyle/>
          <a:p>
            <a:r>
              <a:rPr lang="en-US" sz="3200" b="1" kern="10" dirty="0">
                <a:ln w="9525">
                  <a:solidFill>
                    <a:srgbClr val="000000"/>
                  </a:solidFill>
                  <a:round/>
                  <a:headEnd/>
                  <a:tailEnd/>
                </a:ln>
                <a:solidFill>
                  <a:srgbClr val="FFFF00"/>
                </a:solidFill>
                <a:latin typeface="Comic Sans MS"/>
              </a:rPr>
              <a:t>HOW CAN I HELP</a:t>
            </a:r>
          </a:p>
        </p:txBody>
      </p:sp>
      <p:sp>
        <p:nvSpPr>
          <p:cNvPr id="6" name="Rectangle 5"/>
          <p:cNvSpPr/>
          <p:nvPr/>
        </p:nvSpPr>
        <p:spPr>
          <a:xfrm>
            <a:off x="0" y="1114593"/>
            <a:ext cx="9396536" cy="2677656"/>
          </a:xfrm>
          <a:prstGeom prst="rect">
            <a:avLst/>
          </a:prstGeom>
        </p:spPr>
        <p:txBody>
          <a:bodyPr wrap="square">
            <a:spAutoFit/>
          </a:bodyPr>
          <a:lstStyle/>
          <a:p>
            <a:pPr eaLnBrk="1" hangingPunct="1">
              <a:spcBef>
                <a:spcPct val="50000"/>
              </a:spcBef>
            </a:pPr>
            <a:r>
              <a:rPr lang="en-US" altLang="en-US" dirty="0">
                <a:solidFill>
                  <a:schemeClr val="bg1"/>
                </a:solidFill>
                <a:latin typeface="Comic Sans MS" pitchFamily="66" charset="0"/>
              </a:rPr>
              <a:t>You can also try using:</a:t>
            </a:r>
          </a:p>
          <a:p>
            <a:pPr eaLnBrk="1" hangingPunct="1">
              <a:spcBef>
                <a:spcPct val="50000"/>
              </a:spcBef>
            </a:pPr>
            <a:r>
              <a:rPr lang="en-US" altLang="en-US" dirty="0">
                <a:solidFill>
                  <a:schemeClr val="bg1"/>
                </a:solidFill>
                <a:latin typeface="Comic Sans MS" pitchFamily="66" charset="0"/>
              </a:rPr>
              <a:t>Phonics screening past paper – available to download for free</a:t>
            </a:r>
          </a:p>
          <a:p>
            <a:pPr eaLnBrk="1" hangingPunct="1">
              <a:spcBef>
                <a:spcPct val="50000"/>
              </a:spcBef>
            </a:pPr>
            <a:r>
              <a:rPr lang="en-US" altLang="en-US" dirty="0">
                <a:solidFill>
                  <a:schemeClr val="bg1"/>
                </a:solidFill>
                <a:latin typeface="Comic Sans MS" pitchFamily="66" charset="0"/>
              </a:rPr>
              <a:t>and </a:t>
            </a:r>
          </a:p>
          <a:p>
            <a:pPr eaLnBrk="1" hangingPunct="1">
              <a:spcBef>
                <a:spcPct val="50000"/>
              </a:spcBef>
            </a:pPr>
            <a:r>
              <a:rPr lang="en-US" altLang="en-US" u="sng" dirty="0">
                <a:solidFill>
                  <a:schemeClr val="bg1"/>
                </a:solidFill>
                <a:latin typeface="Comic Sans MS" pitchFamily="66" charset="0"/>
              </a:rPr>
              <a:t> ‘BURIED </a:t>
            </a:r>
            <a:r>
              <a:rPr lang="en-US" altLang="en-US" dirty="0">
                <a:solidFill>
                  <a:schemeClr val="bg1"/>
                </a:solidFill>
                <a:latin typeface="Comic Sans MS" pitchFamily="66" charset="0"/>
              </a:rPr>
              <a:t>TREASURE’ - Free internet activity</a:t>
            </a:r>
          </a:p>
          <a:p>
            <a:pPr eaLnBrk="1" hangingPunct="1">
              <a:spcBef>
                <a:spcPct val="50000"/>
              </a:spcBef>
            </a:pPr>
            <a:r>
              <a:rPr lang="en-US" altLang="en-US" dirty="0">
                <a:solidFill>
                  <a:schemeClr val="bg1"/>
                </a:solidFill>
                <a:latin typeface="Comic Sans MS" pitchFamily="66" charset="0"/>
              </a:rPr>
              <a:t>(There is also a Phonics pack going home with you today)</a:t>
            </a:r>
            <a:endParaRPr lang="en-GB" altLang="en-US" dirty="0">
              <a:solidFill>
                <a:schemeClr val="bg1"/>
              </a:solidFill>
              <a:latin typeface="Comic Sans MS" pitchFamily="66"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12084049"/>
              </p:ext>
            </p:extLst>
          </p:nvPr>
        </p:nvGraphicFramePr>
        <p:xfrm>
          <a:off x="3180556" y="3922838"/>
          <a:ext cx="2751138" cy="1998662"/>
        </p:xfrm>
        <a:graphic>
          <a:graphicData uri="http://schemas.openxmlformats.org/presentationml/2006/ole">
            <mc:AlternateContent xmlns:mc="http://schemas.openxmlformats.org/markup-compatibility/2006">
              <mc:Choice xmlns:v="urn:schemas-microsoft-com:vml" Requires="v">
                <p:oleObj spid="_x0000_s38937" name="Bitmap Image" r:id="rId5" imgW="7029360" imgH="5105520" progId="Paint.Picture">
                  <p:embed/>
                </p:oleObj>
              </mc:Choice>
              <mc:Fallback>
                <p:oleObj name="Bitmap Image" r:id="rId5" imgW="7029360" imgH="5105520" progId="Paint.Picture">
                  <p:embed/>
                  <p:pic>
                    <p:nvPicPr>
                      <p:cNvPr id="0" name="Object 5"/>
                      <p:cNvPicPr>
                        <a:picLocks noChangeAspect="1" noChangeArrowheads="1"/>
                      </p:cNvPicPr>
                      <p:nvPr/>
                    </p:nvPicPr>
                    <p:blipFill>
                      <a:blip r:embed="rId6"/>
                      <a:srcRect/>
                      <a:stretch>
                        <a:fillRect/>
                      </a:stretch>
                    </p:blipFill>
                    <p:spPr bwMode="auto">
                      <a:xfrm>
                        <a:off x="3180556" y="3922838"/>
                        <a:ext cx="2751138"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3622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252680"/>
            <a:ext cx="8289801" cy="707886"/>
          </a:xfrm>
          <a:prstGeom prst="rect">
            <a:avLst/>
          </a:prstGeom>
        </p:spPr>
        <p:txBody>
          <a:bodyPr wrap="square">
            <a:spAutoFit/>
          </a:bodyPr>
          <a:lstStyle/>
          <a:p>
            <a:r>
              <a:rPr lang="en-US" sz="4000" b="1" kern="10" dirty="0">
                <a:ln w="9525">
                  <a:solidFill>
                    <a:srgbClr val="000000"/>
                  </a:solidFill>
                  <a:round/>
                  <a:headEnd/>
                  <a:tailEnd/>
                </a:ln>
                <a:solidFill>
                  <a:srgbClr val="FFFF00"/>
                </a:solidFill>
                <a:latin typeface="Comic Sans MS"/>
              </a:rPr>
              <a:t>PLEASE REMEMBER</a:t>
            </a:r>
            <a:endParaRPr lang="en-US" sz="4000" b="1" i="1" kern="10" dirty="0">
              <a:ln w="9525">
                <a:solidFill>
                  <a:srgbClr val="000000"/>
                </a:solidFill>
                <a:round/>
                <a:headEnd/>
                <a:tailEnd/>
              </a:ln>
              <a:solidFill>
                <a:srgbClr val="FFFF00"/>
              </a:solidFill>
              <a:latin typeface="Comic Sans MS"/>
            </a:endParaRPr>
          </a:p>
        </p:txBody>
      </p:sp>
      <p:sp>
        <p:nvSpPr>
          <p:cNvPr id="3" name="Rectangle 2"/>
          <p:cNvSpPr/>
          <p:nvPr/>
        </p:nvSpPr>
        <p:spPr>
          <a:xfrm>
            <a:off x="519174" y="1058882"/>
            <a:ext cx="8073776" cy="4955203"/>
          </a:xfrm>
          <a:prstGeom prst="rect">
            <a:avLst/>
          </a:prstGeom>
        </p:spPr>
        <p:txBody>
          <a:bodyPr wrap="square">
            <a:spAutoFit/>
          </a:bodyPr>
          <a:lstStyle/>
          <a:p>
            <a:r>
              <a:rPr lang="en-US" sz="2800" dirty="0">
                <a:solidFill>
                  <a:schemeClr val="bg1"/>
                </a:solidFill>
              </a:rPr>
              <a:t>Phonics is not the only thing needed to become a fluent reader. Please continue to read with your child each night and encourage them to:</a:t>
            </a:r>
          </a:p>
          <a:p>
            <a:r>
              <a:rPr lang="en-US" sz="2800" dirty="0">
                <a:solidFill>
                  <a:schemeClr val="bg1"/>
                </a:solidFill>
              </a:rPr>
              <a:t>Sound out.</a:t>
            </a:r>
          </a:p>
          <a:p>
            <a:r>
              <a:rPr lang="en-US" sz="2800" dirty="0">
                <a:solidFill>
                  <a:schemeClr val="bg1"/>
                </a:solidFill>
              </a:rPr>
              <a:t>Re-read to check it makes sense.</a:t>
            </a:r>
          </a:p>
          <a:p>
            <a:r>
              <a:rPr lang="en-US" sz="2800" dirty="0">
                <a:solidFill>
                  <a:schemeClr val="bg1"/>
                </a:solidFill>
              </a:rPr>
              <a:t>Use pictures for clues.</a:t>
            </a:r>
          </a:p>
          <a:p>
            <a:r>
              <a:rPr lang="en-US" sz="2800" dirty="0">
                <a:solidFill>
                  <a:schemeClr val="bg1"/>
                </a:solidFill>
              </a:rPr>
              <a:t>Ask questions about the book.</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3600" dirty="0"/>
              <a:t>And most importantly </a:t>
            </a:r>
            <a:r>
              <a:rPr lang="en-US" sz="3600" u="sng" dirty="0"/>
              <a:t>ENJOY READING</a:t>
            </a:r>
            <a:r>
              <a:rPr lang="en-US" sz="2800" u="sng" dirty="0"/>
              <a:t>!</a:t>
            </a:r>
          </a:p>
        </p:txBody>
      </p:sp>
    </p:spTree>
    <p:extLst>
      <p:ext uri="{BB962C8B-B14F-4D97-AF65-F5344CB8AC3E}">
        <p14:creationId xmlns:p14="http://schemas.microsoft.com/office/powerpoint/2010/main" val="303371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609600" y="404664"/>
            <a:ext cx="7848600" cy="1752600"/>
          </a:xfrm>
          <a:prstGeom prst="rect">
            <a:avLst/>
          </a:prstGeom>
        </p:spPr>
        <p:txBody>
          <a:bodyPr wrap="none" fromWordArt="1">
            <a:prstTxWarp prst="textPlain">
              <a:avLst>
                <a:gd name="adj" fmla="val 50000"/>
              </a:avLst>
            </a:prstTxWarp>
          </a:bodyPr>
          <a:lstStyle/>
          <a:p>
            <a:r>
              <a:rPr lang="en-GB" sz="2000" b="1" kern="10" dirty="0">
                <a:ln w="9525">
                  <a:solidFill>
                    <a:srgbClr val="000000"/>
                  </a:solidFill>
                  <a:round/>
                  <a:headEnd/>
                  <a:tailEnd/>
                </a:ln>
                <a:solidFill>
                  <a:srgbClr val="FFFF00"/>
                </a:solidFill>
                <a:latin typeface="Comic Sans MS"/>
              </a:rPr>
              <a:t>QUESTIONS?</a:t>
            </a:r>
          </a:p>
        </p:txBody>
      </p:sp>
      <p:sp>
        <p:nvSpPr>
          <p:cNvPr id="1433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sp>
        <p:nvSpPr>
          <p:cNvPr id="14340" name="Rectangle 6"/>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1" name="Rectangle 7"/>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2" name="AutoShape 9"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3" name="Rectangle 10"/>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14344" name="Rectangle 11"/>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14345" name="AutoShape 13" descr="data:image/jpeg;base64,/9j/4AAQSkZJRgABAQAAAQABAAD/2wBDAAkGBwgHBgkIBwgKCgkLDRYPDQwMDRsUFRAWIB0iIiAdHx8kKDQsJCYxJx8fLT0tMTU3Ojo6Iys/RD84QzQ5Ojf/2wBDAQoKCg0MDRoPDxo3JR8lNzc3Nzc3Nzc3Nzc3Nzc3Nzc3Nzc3Nzc3Nzc3Nzc3Nzc3Nzc3Nzc3Nzc3Nzc3Nzc3Nzf/wAARCACRALMDASIAAhEBAxEB/8QAHAABAAICAwEAAAAAAAAAAAAAAAcIBQYBAwQC/8QAQhAAAQMDAQYEAggFAQYHAAAAAQIDBAAFEQYHEiExQVETYXGBIpEIFBUjMkKhsRZScoLBNjM0N6Ky0UNic5KT4fH/xAAUAQEAAAAAAAAAAAAAAAAAAAAA/8QAFBEBAAAAAAAAAAAAAAAAAAAAAP/aAAwDAQACEQMRAD8Am6lKUClKGgV0zJceFHXIlvtMsoGVOOqCUp9Sa0baFtOt2kguHFCZt2x/sEr+FnzcPTgeXM+XOq86l1XetTyvHvM1b+6SUND4W2/JKRw68+fnQTvqPbVpy1rWzbEP3N4ZG80AlrPbePE+wIqObxts1TOK0wfqluaP4Q01vrH9ys8fYVGhOa4oM/O1rqa4LKpd+uKsjBSiQpCfknArCOvOvLK3nFuKPNS1Ek110oPTEnSoTm/EkvsLHEKZcKD+hra7HtR1dZykIuq5Taf/AA5g8UH3PxfrWl0oLIaL2yWi9uNRL039mTF4AWo5ZWf6vy+/zqTwoEAg5BGQRVIgrkMA1LWx3aRItcuNp69Oqdt7qg3GdWeMdR5Jz1QeA8vSgsJSlKBSlKBSlKBSlKBSlKBSlKAaibaztQFk8Sx6eeQu4kFL8gEERvId1/tWU2xa6VpS0phW5Y+1ZoUEHPFhGOK/XoPn041ndcU6tS1qUpa1FSlKOSSepNBy86t11brjiluLJUtaiSVE8ySeZrrpWd0npS6aruYg2pne3QFPPK4IZT3Uf2HWgwVd0aLIlKKYsd15Q5htBUR8qsrpPY/pyytIcuTQu0z8zkhP3Y8g3yx6551v8eJGithuNHZaQkYCW0BIA9BQUvk26dERvyochlGcbzjSkj9RXmwexq7jrTbqd11CVp6hScioG25aEt9lYj32yRkxmXHgzIjsowhJIJSsAcE8iCOWSKCG6VyeZzXFArkDJxXFcjGeNBbnZrfTqHRdtnuK3n/D8J4nnvo+En3xn3rZqiD6N8kq09dYhPBEwOAf1IAP/SKl+gUpSgUpSgUpSgUpSgV8uuJabU4shKEpKlEnAAHM19Vq+0+f9m6CvT4XuFUZTSVea/hH70FZdb6hc1NqefdFlRbdcwyFE/C2OCR5cBnHcmsDSlBl9LWGXqa9xrVAT968r4lkZS2gc1HyA/wOtWw0npu3aWszVstjW6hPFxw/ieX1Uo9z+g4DlUIbFrrZtLWq9ahvchKCVtxWG0p3nFHBUoJHn8PlwrNTPpAID5ELTylsg8FPSt1R9gk4+ZoJupUfaE2rWjVktFvcZcgXFY+BlxW+lzHEhKuHHyIFSCKBUd7epLTGzyQ24cLfkstt+agre/ZJqRKgb6ReoG35tvsDCwr6uDIfAP4VKGEg+eMn3FBDFKUoFciuK9NvhSrhOZhQWVPSX1hDTaOalGgnb6N8VSLFd5ZB3FyktD1SgE/9QqYawmi7A1pjTUK0tHeUyjLq/wCdw8VH5k1m8igUryXC6W+2NF24zY8VsDJU84EDHvWvu7StGNPBpeoIhUeqN5Sf/cBj9aDa6VjLZqOy3bP2ZdYUog4IaeSog+lZOgUpSgUpSgVoe3D/AIbXT+tnP/yorfKweubWu86Ru1vaAU69GWGgeqwMp/UCgp3Sua4oPoKIFfNK5waD0W6W/BnR5UMkSGXUuNEDPxA5H61dYcqqvsi0y7qLWMRSmyYcFYkSFngBjilPqVY4ds1anmKDGajvUTT9kl3WcoBmOgqx/MrkEjzJwKp/erpKvV1lXKcsKkSXCtZAwAew8gOHtUm7fdW/ad4b0/EVmNb1Bbyh+Z4g8P7QcepPaoloFKVk9P2O46guLdvtMVciQs9B8KB1KjyA8zQeFllbziG2UKW4tQShCBkqUeQAHM1Y3ZFs3/hlkXe8JSq7vJ+BvgRFSRxGf5j1Pt3zkNm+zWDpBpMyVuS7wpPxvj8DXdLfl5nifLlW/efWg6J0yNb4b0ua8hmOykrccWcBIHeoA1xtmulyddi6ZJgwRwEgp++c8+yR+vnWR+kJqd1cyNpmOshlCBIlYP41HO6n2xn3HaoVJoO2TJflvKelvOPuq4qcdWVKJ8ya6t45zmuK5xQchRCt4cCDkEdK3fSe1LU2nS22ZP2hDSRmPLUVcOoSrORw9QO1aNXIOOVBb3Rms7TrCAZFscKXW8B+O5wcaJ7jqOxHD5GtiqmWnb5cdPXZi5Wl8tSWjw/lWnqlQ6g9qtbofVUPV9iauMTCHOCZDG9ksuY4j07HqKDYKUpQKelKUEF7T9kk524SbxpdtL7b6i4/C3sKQs8yjPAg8Tjn2znAiCZabjAKhOgSo6k/iDzCkEeuRV08V8uNocGHEpUOyhmgpVFt82YQIkSQ+ScDwmlKyfYVv+j9j+ory8y9dGzaoJOVl4ffFOPyo6Hp8WMc+PI2Wbabaz4baUZ57oxX1QYnTOnLXpi2It9ojhlkHeWScqcV1Uo9T/8AnKvLrvUTeltMTbqrHitp3GEn87iuCR8+J8ga2CoG+kZfFO3C32Fs/Aw39ad/rVlKR7AE/wBwoIcedW+4tx5aluLUVLWs5KieZJ6muulbLoPSMvWV7RAiktso+OTIxkNIz+56D/tQfehdE3TWVx8CCA1FbI+sS1g7jY7DurHIftzqzmktLWzSdsRCtbO7wHivK4uOq7qP+OQr2WGywLBa2Lda2AzGZGABzJ6knqT3rIUClKdqCpW1Vbq9od8L4wsSN0f0hICf0ArVKmnb1oqSJ/8AFFva8SOtCUTUoTlTahwDh7gjAPbHnwhc86AORqfdDbOdIaq0PbbiqC+zLdbKHnW5K8lxJKVHBJAyRnl1qAhjrVtdl1mfsOhbXBlpKZG4p11JHFJWoqx6gED2oIR2h7Kbhpdhdwt7pnWxPFat371kd1Acx5j5VHBGMcau480280406gLQtJSpKuIUCMEGqd6xtbdl1TdbawctRpK0N8+Cc8Bx8sUGGrctlurF6V1Uw84spgSSGZaem6eSv7Sc+ma02uRQXfGCARxFK0HZ5rGHK0VaVz5LaZKWPCc318SUEpz77ufelBv1KVwpQSCVEADiSTyoOaVompNrOlbG44wJS58ps4U1ETvAHtv/AIfXjWkv7f1eIr6tpweGDwLkziR6BHD5mgnGlRPp7bnZZ7oZvMB62FRwHQvxm/cgAj5GpTjSWZbDciK6h5h1IW24hWUrSRkEEcxQdvrVUtr8pcraJeCtZUG1pbT5AIHD55q1tVX2zQXIe0S6lxOEvlDyMdUlI/yDQaZFYdlSWo8dBcedWENoHNSicAfM1bXZ9pKPo/T7UFsByUv45T2OK1n/AAOQqsOhpLMPWVkkSUpLTc1oqKjgJG8Bve3P2q4lApSlApSlB8rQlaShaQpJGCCMg1HWoNjGl7q+p+Gl+2OKOVCKRuH+05A9sVI9dMuXHhR3JEx9phhtO8txxYSlI7knlQaFpbZBp7T89E5xT1xkNkKa+s7u42ociEgcT655VIQ4DiaivUu2+xQApuyRnbo9nAWctNfMjJ9h71GOo9req70FNNyxbmDwLcPKFEf1/i+RHOgnvW2urPpGA6uVIbdm7hLENK/jcV0zj8I8z+tVUvNxeu91l3GScvSnVOr8iTnFeZ5519xTr7i3HFnKlrUSVepNddArkDPKuK+2W1uuJaaQpbi1BKEIGSok8AB3oPXHcuCGUpYLvh9N3OKVZrRWgbfbdLW6Jc4jTk1LW8+VIBIWolRGfLOPalBs+oL5A09bHrldXgzHbHqVHoAOpNVr19tMu+rHFx23FQrVvEIjNKILg5feEH4vTl6867NsmqntQ6qkxEOkW+3OKYZbHIrHBaz55yPQVosaO9KfbYjtqcddWG20JGSpROAB55oOs8//AKpk1PeiNiUNmO1L1YtUiSfi+ptLw2jsFKHFR9CB61v69A6SUwWf4etwScjgwAfnzzQVFyamL6P+rH491OmJTqlxpKVORAST4biQVKSOwIBPbI7mow1TCj23Ut1gQllcaNLdaaJOfhSogcevLnW7bBbS/O121PRwYtzK3HFdytCkJH/MT7UFlqizblop2+WxF7trRcnwUFLraRxdZ5nHUlJycdiryqU6elBSADPpVjdlG0yJeYDFovklDN2ZTuIWv4UyUjkQeW9jmOvMeX1rXY1a77LcnWaR9mSnOLje5vMrPU7vNJPXHDy76TG2D6jU8lMu52ptk/iU2pxah6AoGfnQWGpWo6F0FD0glS0T5syStO6pbzp3AOyUDgOXM5PnW3UClKUHXJeRGYdfdOENIK1egGaqdrnXF11hPcclOqagpUfAiIUQhCc8CR1V3PyxVrLnG+u22VEKt3xmVN5PTIIqmdyt0q1z5EGc0pmTHWUONq5gj/HUHqKDy5PnWUY05fJLKHmLLcnWljKVtxHFJI7ggcalb6PFns8wXGfJbafuUdxKW0uYV4SCMhQHQk5GfKp1HnQU1c0zf2xlyx3NA/8ANDcH+K6mrHdnlbjVrnOLzxSiMsn9qufSgqnZdl2r7spG5aVxmljPiy1BoJ9Qfi/Spp2f7KrZpN9NwlOmfc0j4XFJAQz33E9/Mn0x1kOlAA4cKUpQUwv1tm2i6yoN0QpExpwhzP5jn8QPUHnmtn2OXG02rWzEq9vNMMpZWGnXfwocOMEnpw3hnzqx2odKWLUqEovdtZlFPBKzlK0jyWkhQ9M1rSdjmigve+znyP5DLcx++f1oN3hzYs1nxYclmQ3y32VhQz6g1p21PXbOj7R4TGHLrLSpMZsckd1q8h0HU+9bVZrNbrFARBtERuLGRyQjPzJPEnzPGqx7YpMiVtFu/wBYKvulpabSfyoCBjHkc596DUHFOSH1LUVOOuKyTzKlH/JJq0uyfSn8LaUYbkN7s+Vh+VnmlRHBH9o4eue9RDsL0q3fdRruc1JVFtZQ4EEcFunO78sZ9hVk6BSlKBXXIfajMrefcQ20hJUtazgJA6k12Gq0bXdoEjUl0etMB/cs0VzdAQf94WOaldwDyHLr6BuWstuEeKt2JpWMmS4hW6ZkgfdeqEg5V6nHuOccStqutZLqnPtpxrP5WmkJA/StMPWuKDbU7S9ZpVvC/wArPmEn/FTFsc2iTdVOSbXevCVOYb8Zt5tO74iOAO8OWQSOI71XEAgg1Of0ddPuITcNQvoKUuD6rHUQRvAEFZHcZCRnuDQTZWv6p0ZYtUtpF5hBxxH4H0KKHE/3DmPI5FaBtm2iXTT9xZsljV9WeWyl52VuhSgCSAlIIwOXE+fComG0LVyXi6L/ADd/+sY+WMUFgNH7MbTpG+LutsmzlKWypktOqSU7pIPHAzzAreKr9pDbdcYjiI+qGhOj5A+tMoCHU8+YGEq+QPDrU7Wu5QrtAZn26S3IivDKHG1ZB7+44gjpig9dKUoFKUoFKUoFKUoFR7tE2WQNXyTcY0r6hcykJW5ubyHgOA3hw4gcMjp3wMSFSgiTQWktQbOpcuRcrvakWBQCpRWog5AICk5HwnJHXjy7V75227SkWWWWW7hLQOb7LKQj/mUD+lan9Iy6TvtO22sKcRB8EvEA4S6vOOPfGP1qLLBYrlqG5N2+0xlPPuKxwHwoHdR6AUFwbVcI12t0e4QXPEjSGw42vBGQfI8q9VYvS9pTYtPwLUhfiCKylsrxjeIHE/OspQdUxDjsR9tlW64ttSUq7EjgapZOhyIEt2JNaUzIZUUONqHFJFXYrWtT6D05qdwPXa3oVIHDx2lFtwjsSOfvQVFxxxXYxHdkOpZYbW66s4ShtJUpR8gKslH2J6RbcK3ETXU/yLkED5gCtxsWlrFp9OLPa40ZRGC4lGVq9VHiaCC9C7G7pdltTNRJct0HIV4Chh50dsfkHrx8qsJb4Ua3QmYcJlLUZhAQ22nklIGMV6MDtSgjja1s5Vq9DNxtjiGrpHR4eHOCXkZyEk9CCTg+ZB6YrvebFdbHIUxd7fIiOA4+9bICj5HkfUVc/nXVJix5bKmZbDT7ShhSHUBSSPMGgpOOGcnhVkNgduulv0nINxaeZbelFcdt0EHdwASAeQJFbrD0pp2C+JEOxWxh4HKXGoiEqT6EDhWYAA5CgUpSgUpSgUpSgUpSgUpSgiT6RX+noH/r/wDaslsL/wBIteppSgkmlKUClKUClKUClKUClKUClKUClKUClKUClKUH/9k=">
            <a:hlinkClick r:id="rId2"/>
          </p:cNvPr>
          <p:cNvSpPr>
            <a:spLocks noChangeAspect="1" noChangeArrowheads="1"/>
          </p:cNvSpPr>
          <p:nvPr/>
        </p:nvSpPr>
        <p:spPr bwMode="auto">
          <a:xfrm>
            <a:off x="8088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pic>
        <p:nvPicPr>
          <p:cNvPr id="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 y="4725144"/>
            <a:ext cx="9165263" cy="216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755576" y="258148"/>
            <a:ext cx="7632848" cy="707886"/>
          </a:xfrm>
          <a:prstGeom prst="rect">
            <a:avLst/>
          </a:prstGeom>
        </p:spPr>
        <p:txBody>
          <a:bodyPr wrap="square">
            <a:spAutoFit/>
          </a:bodyPr>
          <a:lstStyle/>
          <a:p>
            <a:r>
              <a:rPr lang="en-GB" sz="4000" b="1" kern="10" dirty="0">
                <a:ln w="9525">
                  <a:solidFill>
                    <a:srgbClr val="000000"/>
                  </a:solidFill>
                  <a:round/>
                  <a:headEnd/>
                  <a:tailEnd/>
                </a:ln>
                <a:solidFill>
                  <a:srgbClr val="FFFF00"/>
                </a:solidFill>
                <a:latin typeface="Comic Sans MS"/>
              </a:rPr>
              <a:t>KS1 Phonics Screening Check</a:t>
            </a:r>
          </a:p>
        </p:txBody>
      </p:sp>
      <p:sp>
        <p:nvSpPr>
          <p:cNvPr id="3" name="Rectangle 2"/>
          <p:cNvSpPr/>
          <p:nvPr/>
        </p:nvSpPr>
        <p:spPr>
          <a:xfrm>
            <a:off x="395537" y="1438742"/>
            <a:ext cx="8073776" cy="3108543"/>
          </a:xfrm>
          <a:prstGeom prst="rect">
            <a:avLst/>
          </a:prstGeom>
        </p:spPr>
        <p:txBody>
          <a:bodyPr wrap="square">
            <a:spAutoFit/>
          </a:bodyPr>
          <a:lstStyle/>
          <a:p>
            <a:r>
              <a:rPr lang="en-US" sz="2800" dirty="0">
                <a:solidFill>
                  <a:schemeClr val="bg1"/>
                </a:solidFill>
              </a:rPr>
              <a:t>The Year 1 phonics screening check is test – it is a way for teachers to ensure that children are making sufficient progress with their phonics skills to read words and that they are on track to become fluent readers who can enjoy reading for pleasure and for learning. The results are submitted to the local authority.</a:t>
            </a:r>
            <a:endParaRPr lang="en-GB" sz="2800" dirty="0">
              <a:solidFill>
                <a:schemeClr val="bg1"/>
              </a:solidFill>
            </a:endParaRPr>
          </a:p>
        </p:txBody>
      </p:sp>
    </p:spTree>
    <p:extLst>
      <p:ext uri="{BB962C8B-B14F-4D97-AF65-F5344CB8AC3E}">
        <p14:creationId xmlns:p14="http://schemas.microsoft.com/office/powerpoint/2010/main" val="317452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755576" y="258148"/>
            <a:ext cx="7632848" cy="707886"/>
          </a:xfrm>
          <a:prstGeom prst="rect">
            <a:avLst/>
          </a:prstGeom>
        </p:spPr>
        <p:txBody>
          <a:bodyPr wrap="square">
            <a:spAutoFit/>
          </a:bodyPr>
          <a:lstStyle/>
          <a:p>
            <a:r>
              <a:rPr lang="en-GB" sz="4000" b="1" kern="10" dirty="0">
                <a:ln w="9525">
                  <a:solidFill>
                    <a:srgbClr val="000000"/>
                  </a:solidFill>
                  <a:round/>
                  <a:headEnd/>
                  <a:tailEnd/>
                </a:ln>
                <a:solidFill>
                  <a:srgbClr val="FFFF00"/>
                </a:solidFill>
                <a:latin typeface="Comic Sans MS"/>
              </a:rPr>
              <a:t>What is phonics?</a:t>
            </a:r>
          </a:p>
        </p:txBody>
      </p:sp>
      <p:sp>
        <p:nvSpPr>
          <p:cNvPr id="3" name="Rectangle 2"/>
          <p:cNvSpPr/>
          <p:nvPr/>
        </p:nvSpPr>
        <p:spPr>
          <a:xfrm>
            <a:off x="179512" y="1274435"/>
            <a:ext cx="8640960" cy="4401205"/>
          </a:xfrm>
          <a:prstGeom prst="rect">
            <a:avLst/>
          </a:prstGeom>
        </p:spPr>
        <p:txBody>
          <a:bodyPr wrap="square">
            <a:spAutoFit/>
          </a:bodyPr>
          <a:lstStyle/>
          <a:p>
            <a:r>
              <a:rPr lang="en-US" sz="2800" dirty="0">
                <a:solidFill>
                  <a:schemeClr val="bg1"/>
                </a:solidFill>
              </a:rPr>
              <a:t>Children are taught to read by breaking down words into separate sounds or ‘phonemes’. They are then taught how to blend these sounds together to read the whole word. </a:t>
            </a:r>
          </a:p>
          <a:p>
            <a:endParaRPr lang="en-US" sz="2800" dirty="0">
              <a:solidFill>
                <a:schemeClr val="bg1"/>
              </a:solidFill>
            </a:endParaRPr>
          </a:p>
          <a:p>
            <a:r>
              <a:rPr lang="en-US" sz="2800" dirty="0">
                <a:solidFill>
                  <a:schemeClr val="bg1"/>
                </a:solidFill>
              </a:rPr>
              <a:t>Children have a 30 minute phonics lesson each day and they are encouraged to use these strategies to read and write in other lessons. </a:t>
            </a:r>
          </a:p>
          <a:p>
            <a:endParaRPr lang="en-US" sz="2800" dirty="0">
              <a:solidFill>
                <a:schemeClr val="bg1"/>
              </a:solidFill>
            </a:endParaRPr>
          </a:p>
          <a:p>
            <a:endParaRPr lang="en-US" sz="2800" dirty="0"/>
          </a:p>
          <a:p>
            <a:r>
              <a:rPr lang="en-US" sz="2800" dirty="0"/>
              <a:t>There are 40+ different sounds.</a:t>
            </a:r>
            <a:endParaRPr lang="en-US" sz="2800" dirty="0">
              <a:solidFill>
                <a:schemeClr val="bg1"/>
              </a:solidFill>
            </a:endParaRPr>
          </a:p>
        </p:txBody>
      </p:sp>
      <p:pic>
        <p:nvPicPr>
          <p:cNvPr id="17" name="Picture 5" descr="Ear - Body Par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9776">
            <a:off x="7653949" y="4840919"/>
            <a:ext cx="91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8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sz="4400">
              <a:solidFill>
                <a:schemeClr val="tx2"/>
              </a:solidFill>
            </a:endParaRPr>
          </a:p>
        </p:txBody>
      </p:sp>
      <p:pic>
        <p:nvPicPr>
          <p:cNvPr id="4" name="Picture 3">
            <a:extLst>
              <a:ext uri="{FF2B5EF4-FFF2-40B4-BE49-F238E27FC236}">
                <a16:creationId xmlns:a16="http://schemas.microsoft.com/office/drawing/2014/main" id="{ED2DF3E2-B50A-4B89-B5BB-F1F957280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90" t="20340" r="26530" b="14536"/>
          <a:stretch>
            <a:fillRect/>
          </a:stretch>
        </p:blipFill>
        <p:spPr bwMode="auto">
          <a:xfrm>
            <a:off x="73133" y="63501"/>
            <a:ext cx="3061462" cy="386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05F4C4E-6F43-4E35-A045-52EEA6458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797" t="22699" r="26019" b="14899"/>
          <a:stretch>
            <a:fillRect/>
          </a:stretch>
        </p:blipFill>
        <p:spPr bwMode="auto">
          <a:xfrm>
            <a:off x="5774965" y="1"/>
            <a:ext cx="3329646"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E4110111-4E77-4134-814E-5223554DD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144" t="19977" r="27756" b="18163"/>
          <a:stretch>
            <a:fillRect/>
          </a:stretch>
        </p:blipFill>
        <p:spPr bwMode="auto">
          <a:xfrm>
            <a:off x="3199916" y="2996952"/>
            <a:ext cx="2489290" cy="34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138773"/>
          </a:xfrm>
          <a:prstGeom prst="rect">
            <a:avLst/>
          </a:prstGeom>
        </p:spPr>
        <p:txBody>
          <a:bodyPr wrap="square">
            <a:spAutoFit/>
          </a:bodyPr>
          <a:lstStyle/>
          <a:p>
            <a:r>
              <a:rPr lang="en-US" sz="3400" b="1" kern="10" dirty="0">
                <a:ln w="9525">
                  <a:solidFill>
                    <a:srgbClr val="000000"/>
                  </a:solidFill>
                  <a:round/>
                  <a:headEnd/>
                  <a:tailEnd/>
                </a:ln>
                <a:solidFill>
                  <a:srgbClr val="FFFF00"/>
                </a:solidFill>
                <a:latin typeface="Comic Sans MS"/>
              </a:rPr>
              <a:t>WHAT IS THE YEAR 1 PHONICS SCREENING CHECK?</a:t>
            </a:r>
          </a:p>
        </p:txBody>
      </p:sp>
      <p:sp>
        <p:nvSpPr>
          <p:cNvPr id="3" name="Rectangle 2"/>
          <p:cNvSpPr/>
          <p:nvPr/>
        </p:nvSpPr>
        <p:spPr>
          <a:xfrm>
            <a:off x="443037" y="1140401"/>
            <a:ext cx="8073776" cy="3108543"/>
          </a:xfrm>
          <a:prstGeom prst="rect">
            <a:avLst/>
          </a:prstGeom>
        </p:spPr>
        <p:txBody>
          <a:bodyPr wrap="square">
            <a:spAutoFit/>
          </a:bodyPr>
          <a:lstStyle/>
          <a:p>
            <a:r>
              <a:rPr lang="en-US" sz="2800" dirty="0">
                <a:solidFill>
                  <a:schemeClr val="bg1"/>
                </a:solidFill>
              </a:rPr>
              <a:t>The phonics screening check will be taken individually by all children in Year 1 in England – this began in June 2012. It is designed to give teachers and parents information on how your child is progressing in phonics. It will help to identify whether your child needs additional support at this stage so that they do not fall behind in this vital early reading skill.</a:t>
            </a:r>
            <a:endParaRPr lang="en-GB" sz="2800" dirty="0">
              <a:solidFill>
                <a:schemeClr val="bg1"/>
              </a:solidFill>
            </a:endParaRPr>
          </a:p>
        </p:txBody>
      </p:sp>
    </p:spTree>
    <p:extLst>
      <p:ext uri="{BB962C8B-B14F-4D97-AF65-F5344CB8AC3E}">
        <p14:creationId xmlns:p14="http://schemas.microsoft.com/office/powerpoint/2010/main" val="93108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a:ln w="9525">
                  <a:solidFill>
                    <a:srgbClr val="000000"/>
                  </a:solidFill>
                  <a:round/>
                  <a:headEnd/>
                  <a:tailEnd/>
                </a:ln>
                <a:solidFill>
                  <a:srgbClr val="FFFF00"/>
                </a:solidFill>
                <a:latin typeface="Comic Sans MS"/>
              </a:rPr>
              <a:t>HOW IS THE PHONICS SCREENING CHECK COMPLETED?</a:t>
            </a:r>
          </a:p>
        </p:txBody>
      </p:sp>
      <p:sp>
        <p:nvSpPr>
          <p:cNvPr id="3" name="Rectangle 2"/>
          <p:cNvSpPr/>
          <p:nvPr/>
        </p:nvSpPr>
        <p:spPr>
          <a:xfrm>
            <a:off x="395537" y="1622425"/>
            <a:ext cx="8073776" cy="2246769"/>
          </a:xfrm>
          <a:prstGeom prst="rect">
            <a:avLst/>
          </a:prstGeom>
        </p:spPr>
        <p:txBody>
          <a:bodyPr wrap="square">
            <a:spAutoFit/>
          </a:bodyPr>
          <a:lstStyle/>
          <a:p>
            <a:r>
              <a:rPr lang="en-US" sz="2800" dirty="0">
                <a:solidFill>
                  <a:schemeClr val="bg1"/>
                </a:solidFill>
              </a:rPr>
              <a:t>There are two sections in the 40-word check and it will assess phonics skills and knowledge learned through Reception and Year 1. Your child will read four words per page for their teacher and they will probably do the check in one sitting of about </a:t>
            </a:r>
            <a:r>
              <a:rPr lang="en-US" sz="2800" u="sng" dirty="0">
                <a:solidFill>
                  <a:schemeClr val="bg1"/>
                </a:solidFill>
              </a:rPr>
              <a:t>5-10</a:t>
            </a:r>
            <a:r>
              <a:rPr lang="en-US" sz="2800" dirty="0">
                <a:solidFill>
                  <a:schemeClr val="bg1"/>
                </a:solidFill>
              </a:rPr>
              <a:t> minutes.</a:t>
            </a:r>
            <a:endParaRPr lang="en-GB" sz="2800" dirty="0">
              <a:solidFill>
                <a:schemeClr val="bg1"/>
              </a:solidFill>
            </a:endParaRPr>
          </a:p>
        </p:txBody>
      </p:sp>
    </p:spTree>
    <p:extLst>
      <p:ext uri="{BB962C8B-B14F-4D97-AF65-F5344CB8AC3E}">
        <p14:creationId xmlns:p14="http://schemas.microsoft.com/office/powerpoint/2010/main" val="94478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1200329"/>
          </a:xfrm>
          <a:prstGeom prst="rect">
            <a:avLst/>
          </a:prstGeom>
        </p:spPr>
        <p:txBody>
          <a:bodyPr wrap="square">
            <a:spAutoFit/>
          </a:bodyPr>
          <a:lstStyle/>
          <a:p>
            <a:r>
              <a:rPr lang="en-US" sz="3600" b="1" kern="10" dirty="0">
                <a:ln w="9525">
                  <a:solidFill>
                    <a:srgbClr val="000000"/>
                  </a:solidFill>
                  <a:round/>
                  <a:headEnd/>
                  <a:tailEnd/>
                </a:ln>
                <a:solidFill>
                  <a:srgbClr val="FFFF00"/>
                </a:solidFill>
                <a:latin typeface="Comic Sans MS"/>
              </a:rPr>
              <a:t>WHAT SORT OF CHECK IS IT AND IS IT COMPULSORY?</a:t>
            </a:r>
          </a:p>
        </p:txBody>
      </p:sp>
      <p:sp>
        <p:nvSpPr>
          <p:cNvPr id="3" name="Rectangle 2"/>
          <p:cNvSpPr/>
          <p:nvPr/>
        </p:nvSpPr>
        <p:spPr>
          <a:xfrm>
            <a:off x="392237" y="1402701"/>
            <a:ext cx="8073776" cy="3293209"/>
          </a:xfrm>
          <a:prstGeom prst="rect">
            <a:avLst/>
          </a:prstGeom>
        </p:spPr>
        <p:txBody>
          <a:bodyPr wrap="square">
            <a:spAutoFit/>
          </a:bodyPr>
          <a:lstStyle/>
          <a:p>
            <a:r>
              <a:rPr lang="en-US" sz="2600" dirty="0">
                <a:solidFill>
                  <a:schemeClr val="bg1"/>
                </a:solidFill>
              </a:rPr>
              <a:t>It is a compulsory school-based check to make sure that your child receives any additional support promptly, should they need it. It is not a stressful situation as the teacher will be well-equipped to listen and understand your child’s level of skills. There will be a few practice words first to make sure your child understands the activity. We have also regularly completed past papers – it will in no way be new to your child.</a:t>
            </a:r>
            <a:endParaRPr lang="en-GB" sz="2600" dirty="0">
              <a:solidFill>
                <a:schemeClr val="bg1"/>
              </a:solidFill>
            </a:endParaRPr>
          </a:p>
        </p:txBody>
      </p:sp>
    </p:spTree>
    <p:extLst>
      <p:ext uri="{BB962C8B-B14F-4D97-AF65-F5344CB8AC3E}">
        <p14:creationId xmlns:p14="http://schemas.microsoft.com/office/powerpoint/2010/main" val="153482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646331"/>
          </a:xfrm>
          <a:prstGeom prst="rect">
            <a:avLst/>
          </a:prstGeom>
        </p:spPr>
        <p:txBody>
          <a:bodyPr wrap="square">
            <a:spAutoFit/>
          </a:bodyPr>
          <a:lstStyle/>
          <a:p>
            <a:r>
              <a:rPr lang="en-US" sz="3600" b="1" kern="10" dirty="0">
                <a:ln w="9525">
                  <a:solidFill>
                    <a:srgbClr val="000000"/>
                  </a:solidFill>
                  <a:round/>
                  <a:headEnd/>
                  <a:tailEnd/>
                </a:ln>
                <a:solidFill>
                  <a:srgbClr val="FFFF00"/>
                </a:solidFill>
                <a:latin typeface="Comic Sans MS"/>
              </a:rPr>
              <a:t>WHAT WILL IT CHECK?</a:t>
            </a:r>
          </a:p>
        </p:txBody>
      </p:sp>
      <p:sp>
        <p:nvSpPr>
          <p:cNvPr id="3" name="Rectangle 2"/>
          <p:cNvSpPr/>
          <p:nvPr/>
        </p:nvSpPr>
        <p:spPr>
          <a:xfrm>
            <a:off x="487202" y="1003648"/>
            <a:ext cx="8073776" cy="3539430"/>
          </a:xfrm>
          <a:prstGeom prst="rect">
            <a:avLst/>
          </a:prstGeom>
        </p:spPr>
        <p:txBody>
          <a:bodyPr wrap="square">
            <a:spAutoFit/>
          </a:bodyPr>
          <a:lstStyle/>
          <a:p>
            <a:r>
              <a:rPr lang="en-US" sz="2800" dirty="0">
                <a:solidFill>
                  <a:schemeClr val="bg1"/>
                </a:solidFill>
              </a:rPr>
              <a:t>It will check that your child can:</a:t>
            </a:r>
          </a:p>
          <a:p>
            <a:endParaRPr lang="en-US" sz="2800" dirty="0">
              <a:solidFill>
                <a:schemeClr val="bg1"/>
              </a:solidFill>
            </a:endParaRPr>
          </a:p>
          <a:p>
            <a:r>
              <a:rPr lang="en-US" sz="2800" dirty="0">
                <a:solidFill>
                  <a:schemeClr val="bg1"/>
                </a:solidFill>
              </a:rPr>
              <a:t>Sound out and blend graphemes in order to read simple words.</a:t>
            </a:r>
          </a:p>
          <a:p>
            <a:r>
              <a:rPr lang="en-US" sz="2800" dirty="0">
                <a:solidFill>
                  <a:schemeClr val="bg1"/>
                </a:solidFill>
              </a:rPr>
              <a:t>Read phonically decodable one-syllable and two-syllable words, e.g. cat, sand, windmill.</a:t>
            </a:r>
          </a:p>
          <a:p>
            <a:r>
              <a:rPr lang="en-US" sz="2800" dirty="0">
                <a:solidFill>
                  <a:schemeClr val="bg1"/>
                </a:solidFill>
              </a:rPr>
              <a:t>Read a selection of nonsense words which are referred to as pseudo words.</a:t>
            </a:r>
            <a:endParaRPr lang="en-GB" sz="2800" dirty="0">
              <a:solidFill>
                <a:schemeClr val="bg1"/>
              </a:solidFill>
            </a:endParaRPr>
          </a:p>
        </p:txBody>
      </p:sp>
      <p:pic>
        <p:nvPicPr>
          <p:cNvPr id="1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4655" b="48881"/>
          <a:stretch/>
        </p:blipFill>
        <p:spPr bwMode="auto">
          <a:xfrm>
            <a:off x="600733" y="5063865"/>
            <a:ext cx="373380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4398" b="49177"/>
          <a:stretch/>
        </p:blipFill>
        <p:spPr bwMode="auto">
          <a:xfrm>
            <a:off x="4740330" y="5063865"/>
            <a:ext cx="3816350" cy="14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95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3"/>
          <p:cNvSpPr>
            <a:spLocks noChangeArrowheads="1" noChangeShapeType="1" noTextEdit="1"/>
          </p:cNvSpPr>
          <p:nvPr/>
        </p:nvSpPr>
        <p:spPr bwMode="auto">
          <a:xfrm>
            <a:off x="1219200" y="914400"/>
            <a:ext cx="6419850" cy="4114800"/>
          </a:xfrm>
          <a:prstGeom prst="rect">
            <a:avLst/>
          </a:prstGeom>
        </p:spPr>
        <p:txBody>
          <a:bodyPr wrap="none" fromWordArt="1">
            <a:prstTxWarp prst="textPlain">
              <a:avLst>
                <a:gd name="adj" fmla="val 50000"/>
              </a:avLst>
            </a:prstTxWarp>
          </a:bodyPr>
          <a:lstStyle/>
          <a:p>
            <a:endParaRPr lang="en-GB" sz="3600" b="1" kern="10" dirty="0">
              <a:ln w="9525">
                <a:solidFill>
                  <a:srgbClr val="000000"/>
                </a:solidFill>
                <a:round/>
                <a:headEnd/>
                <a:tailEnd/>
              </a:ln>
              <a:solidFill>
                <a:srgbClr val="CC0000"/>
              </a:solidFill>
              <a:latin typeface="Comic Sans MS"/>
            </a:endParaRPr>
          </a:p>
        </p:txBody>
      </p:sp>
      <p:sp>
        <p:nvSpPr>
          <p:cNvPr id="2051" name="Rectangle 4"/>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2" name="Rectangle 5"/>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4" name="Rectangle 8"/>
          <p:cNvSpPr>
            <a:spLocks noChangeArrowheads="1"/>
          </p:cNvSpPr>
          <p:nvPr/>
        </p:nvSpPr>
        <p:spPr bwMode="auto">
          <a:xfrm>
            <a:off x="4479925" y="3017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5" name="Rectangle 9"/>
          <p:cNvSpPr>
            <a:spLocks noChangeArrowheads="1"/>
          </p:cNvSpPr>
          <p:nvPr/>
        </p:nvSpPr>
        <p:spPr bwMode="auto">
          <a:xfrm>
            <a:off x="4479925" y="30178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56" name="AutoShape 11" descr="data:image/jpeg;base64,/9j/4AAQSkZJRgABAQAAAQABAAD/2wBDAAkGBwgHBgkIBwgKCgkLDRYPDQwMDRsUFRAWIB0iIiAdHx8kKDQsJCYxJx8fLT0tMTU3Ojo6Iys/RD84QzQ5Ojf/2wBDAQoKCg0MDRoPDxo3JR8lNzc3Nzc3Nzc3Nzc3Nzc3Nzc3Nzc3Nzc3Nzc3Nzc3Nzc3Nzc3Nzc3Nzc3Nzc3Nzc3Nzf/wAARCAC0AGwDASIAAhEBAxEB/8QAHAAAAgIDAQEAAAAAAAAAAAAAAAcGCAMEBQEC/8QAQhAAAQIEAwUFBAcHAgcAAAAAAQIDAAQFEQYSIQcxQVFhEyJxgaEUMpGxIzNCUmKCwQgVQ3KSotEWUyQ0ssLh4vD/xAAZAQADAQEBAAAAAAAAAAAAAAAAAwQCBQH/xAAmEQACAgEEAgEFAQEAAAAAAAAAAQIDEQQSITEiQRMUMjNRYXEj/9oADAMBAAIRAxEAPwB4wQQHdAB4TaOLibFVFwxKh+szqGMwJba3uOW+6kanh01iLbUtpTGEGPYZAImKw6m6UHVLAO5S/mBxiuUzMVbEtWW9MKmahPvnU2KlHyG4eggAaeJdu8+8stYcpzcs1/vTYzuHwSDYesL6pY9xXU1Xm6/Pnfo052Q+CLCOzSdllbnAldQdYkEHelZzuDyGnrEnldklHQEmZn511Q3hGVAPoTCpX1x7Y2NM5ehQvTL7y87r7q1c1LJPrGzI1qq08gyNSnJcjd2T6k/Iw5RswwyBbsZgnn25jTmdk1DcJLE3PMk7hnSpI9L+sY+prNfTWEZoO2LFtKcAmppupMDe3NIF/JSbH43hw4K2sUDEy25V9Rp1QUPqZhQyLPJC9x8DY9ITdb2V1aSCnKY81Ptj7A7jm/kdD8fKIM8y7LvKYmGlsuJNltuJKVJPUGHRnGXTFShKPaLuA3j2K87MNrUzSnWqVid9UxT1EJamlarl+FlH7SfUeG6wbLrbzSHWXEuNrSFIWk3CgdxBjRk+4IIIACI5j7FDOEcNzNTcCVPfVyzZP1jp90eG8noDEjhI7X0P4rx7S8MS7iky8oz280pCvczEXJHMJAAv9/rHjeFlnqWXhC9w3hmqY2qb1RnphwMKdzTM4sXU4riE8L+g9IcdDoVNoUqJemyyWh9pZ1Ws81K3mNqQk5enSbMnJNJal2U5UITwjPHOtulN/wAOhVUoL+hBBAogJJJsBqTCRpjmH2ZZhx+YdQ002My1rUEpSOZMRBe07DSZks9rNFANu2DF0eO+9vKIFtHxiuvTi6fIu2pjCrDKfr1D7R6ch5+EaTQqytkuppM+poC5WJZeUDxtFtenjjMySeoefEsVTKlJVaVEzTppqZZOmZtV7HkRvB6GOXizCchiWVKX0hqbSPoppI7yTyP3h0+UI/DVfncO1BM5Iq0Ng60o911PI/oeEWCo1UlazTWKhJKuy8m4B3pPEHqDCrK5VPdEZXZG1YaK61qkTtDqDkhUWi28jXT3Vp4KSeIP/wBrDT2IbQFyM0zhmsOgybxtJOrNuyWT7hPJXDkdOOkixxhhrE1IU2AlM8yCqWcPP7p6H/zFf3EOy0wptwKadaWUqG4pUDr5gxXVarI/0ltrcGXdBvHsQfZHi8Yrws2Zh0LqUnZmaBOqvurt+ID4gxOIaKPh5xDLSnXDlQgFSjyAhPYMe/fc3WMVONBK6rMkNXNyllsBKQeuh+AhuTpyyjx5IPyiDS0sxKMhmVZbZaCiQhtISkEm5NupiXUzxHb+ynTQy936MsEEEQloRB8WVSZr8/8A6Uw+4M67iozY1SwjinTeeBF+nO3Ix5tCJK6ThxwqcUcjs23vB3ZW+v4h5c4leA8OJw9RUJdSDPzNnJpZ35uCb9L28bnjD1D4475d+hLl8ktkevZs0LCdEobaPYpFsvJSAZh0Z3FG2pud1+QsI7l48ghLk28tjVFLoXmPNnrU+l6pURsNzvvuS40S8eJTwCvn4xH9ktdVTaw5RptSkMTajkSrTI8P8gW8QIccKXa3h8yE6ziCnhTYeWEvls2yOj3Vi269viOsVVWb18cie2Gx/JEbXlCk2w4dEvMN12VQQh9QbmQNwXbuq6XAseoHOGPherortClKijRTqLOJ+6saKHxEZMQUtus0Wcpzlvp2lJSSL5V/ZV5GxhVcnXPkZZFWQ4FPsUxEaDjWXZdXaUqREq4NbBRPcP8AVp4KMWkikgMxIToIzNTMu55oWk/oRFyqFUE1iiSFSatlmpdDtuWZINo6RzjNVVZadMH8BEQ6JbW1ZaY91sPUREog1X3It0v2sIUm1DGq33XqFSncrCLomnUHVw8UA8hx57t29g4yqiqPhioTrSyh1LWVpQF7LUcqT5E38oroVKUSVEkk6k8Y1pq0/Jnmpsa8UTLZVRRVcSJmHkBUvIgOqvYgr3IHxufyw84hmyikinYVbmVIyvzyi6o8SkaI8rXP5jEzhWonun/g2iG2H+hBGrUp1FOYE0/pLJUA8sa9mDpmPQEi/Ia8I2gQQCDcHcYTj2Nz6CNSrU2Wq9OfkJ1Gdl5OVXMciOoOsbcECeHwD5IBs/k53DFansOT4zMvJ9qlJhIsl0CyVcd9sunC3UXn8Y3WG3ltLdQlS2l52yRqk2IuPIkeBjJv3xuct7yZhHasCB2mSHsGMp4JSEofKX02/ELn+7ND12G1FE1s8k23nApcq66z3lXNs2YDyCgPCFVttYSmrU2YAspyXUknnlV/7Rl2ZYrTQqDMSpCTnm1Oa9UIH6R0anmCZzrFibRYLEKstOI5rSIi0STExtJNDm6PkYjcR6l+ZZpl4EO2tIUvBcwU7kPNKV4Xt8yIRXGLL16mpq9GnaebAzDKkJUR7qraHyNorZMMuS0w6w8gpcaWULTyUDYiH6V+OBOpXlksvSJcSlJkpZIsGZdtA8kgRtxilFpdlGHEG6VtpUD0IBj6eeQynMs+A4mIXyyxcI9dbQ80tp1IW2tJSpKtxB0IiB4Ura6FXnsH1Z1SktLy0+Yc+0g6pQT4butxyiWrqS79xtIHU3hZ7XpQvqkqqGwFAdg4U33alN/7odTHLcX7E2vCUl6G7BEO2bYpViGmLl51QNQlAAtX+6jgvx4H48YmMKnFweGNhJSWUEEEEZNCq24W7ajW35HvmiFvLZ+zOUm1+ET/AG2vJVVqawD3m5dSiOV1af8ASYybMsKiuUGYmbo7k2pvXohB/WOnR+NHOu/Ix9YnP0LCeaifSI/HcxOrvS6eij8o4cRah/8ARlen/GghQ7XsOezTqa5KoPZTJCJgAe65bRXmB8fGG9GpVqexVqbMSE2nMy+goOmo5EdQbEeEZqnslk1bDfHBxNnNUTU8JSKswLsun2dwXvYp0F/FNjHQn3C5MKF+6jQCFhgGfewnjOYodQUA1MOBhZOgzi/Zq8Df+4QyXTd1z+Y/OGWQ2zyumYrnuhj2j4jn4gpyatRpqSV7ziO4eShqD8QI6EejfGU8PJprKwJrZ5VDSsWyDmazby+wcHAheg9cp8osHrxitFdbMtXZ9Ce6UTK8uXS3eNrRZZCs6Er+8AfjDdUupCtM+4nsEEatVnm6ZTZqeevkl2lOEcTYXsOp3RJjPBU3jkRm06e9uxnPZVBSJfKwmx3ZRqP6iqHpsMpqZbZ5JuOt2VMvOvapsbZsoPwSD4With9pqlROVPaTU29uH21rV/kxcigUxFIokhTW/dlZdDQPPKALx14rCSOVJ5eTmYmVeZZTyQT6xxo6mI1Xn0jk2PmY5cc27mxnRpXggggghQwVO2emdhMyFZlwUrWS06tJscw1QfG2b4CJVQ55VSo8nOrILjzSVOW+9x9bxxdtE+yikSdPC0l91/tSjiEJBF+mpHrG3ghhUvhWnIWSSWysX5KJUPQxW+aotky4taR3I9G+PI5mJakKTQ5uczAOJRlbvxWdB6mFRWXgY3hZE5VCqo1+Z9ms4qYmlBvL9q6rD9IsqEhACRuSLCEDs2pv7xxjIpKQpuXJmF+Cd392WH9DdU1lRFaZcNhC42yVwS9PYozCx2swQ4+AdQ2D3QfE6/lib4grEtQaU/UJs9xsWSgb3FHckdT/AJMV4qk/N1qqPTkyS5MzK/dSL9AkDpoBHmmr3PczWosSW1dk22G4e/feM25x5vNK0sCYUdLdpf6MfG6vyxZ2IdstwmMJYVZlnkj2+YPbTah987k/lFh43PGJjFxCRSvKvUljklI9I50b1aN6o/0IHoI0Y5Vj82dOv7EER3HGJ28MUkvJyrnXrplmlHQnio9Bfz0HGJFCZxyp3EG0dulKJ7BlbbISDuTYKWrx3/ARumClLnozdNxjx2amFsPzmJ6gqs1pxa5dTmZS3NTMKHAcki1vQdGilISkJSAEgWAG4R8sMty7LbLCAhptIShIGgA4R9+Easm5sxCCighU7Rq+KlURT5VWaVlVd4jctzcT4Dd8Y72OsXJlGnaZS3bzKtHnUm3ZDkDz+XjEDw9SHq/V5enSwKS4rvrtcNoHvKPl62h9NePOQq2efBDR2OUUylJfqryClycVlauP4aePmb/AQwoxSkszJyrMrLICGWUBCE8kgWEQnapig0qmilSbhE5Np75B1aa1BPQnd8YmebrChYqr5ILtKxQa/VRLybhNOlCQ0Uq0dVxX+g6eMTLYZgFU7NN4nq7CfZGTeSaWPrHAfrPBNtOZ14a8LZPs7dxbOioVFKm6JLrso7jMqH2E9OZ8hrusvLsNS7LbMu2hpptIShCE2CQNwAG6OjGKisI58pOTyzKBaCCCPTwh1VUFVOZsb2XY/ARqRzqRWEVmZrDzd/oam8xr+GwHpaOjHKsWJs6dbzBBCVxkp/Dm0ddSLeZlxSXk/jQUhKh43v6Q6ojWPMLJxNSkpaIbnpe6pdZ3Hmg9D6G0bpmoy56Zm6DlHjtGhJ4lo05LGYaqLCUAXUHFBCk+IMQvFuO1PhyRoiyho6Lmtylfy8h13+EQielJmQm3JSdZWy+0cq21jUR0aDhmrYgcy02VUtsGynl91tPio/IaxWqoR8iR2zlwctlt2YfQ20lTjjqglKU6lRJ3Q9dnuE04bpxemUg1KZSO2Oh7MbwgfqeJj6wbgeRw2gPuETVQI+vUnRvgQgcOIvvMSuEXX7vGPRRTTt8pdmtU59il0+YnptRSywgrURx6DqTpCGkJap4+xkhgECZnne8oC6WUAanwSkc9dOcSzbJXit5igy6tEWembH7R91J8tbHmIlP7OuHEtSM5iOYQe1fUZaXJ+4LFRHiqw/LDtNXtju/YnUTzLH6G1RKTJ0OlS1MpzIalpZAQhI9SeZJuSeJMb8EEUE4QQQQAVs2V1Vyn4hqVCqBCHHnFKGY/xkkhSfMX/phrxA9teApqTn3MXUNK+zKg5OIbvmZWP4qbcNNeR13XtuYCxoxiKXErOLS3VGx3k7g8PvJ/URHqKm3vRXp7FjayYQQQRGVmvNyMnOZDNyrD5Qbp7VsKt4XEbCQEpCUgJSBYAbhBBHuWGEEYZ6aakZJ+bfOVphtTiz0AuYzRBdr9VEnhtEihX0k84ARexyJ7xPxyjzjVcd0kjM5bYtifqc7MViqvzboK35p0qypFzcnQD0EXBwtSEUHDtOpbe6VYShR5qt3j5m5ismyKkGsbQKW2pGZqXWZlzoEC4P8AVl+MWvEdU5Z7BBBAAQQQQAeKSFJKVAEHQgjfCL2k7JnpF5yuYLQ4AlXaOSLJOds78zVtfy7+XKHrHhFxABXbCm00DJJYmSUOJOX2tKeP408PEfCGTKTUvOy6ZiTfbfYX7rjSgpJ8xH1jzZZR8VlycY/4CqqGsw2m6XCN2dO4+IsfG1oR9Xw5jLZ9NF1SZiXZB/5qUUVsL8eHkoCJrNNGXK4KK9Q48PkecEJmm7VqzLoCJ+Vlp0AAZwOzUfG2nwEdhna/LkHt6K6g8MkyFfNIid6axFC1EGM1SghJUohIAuSTawhAbQsQDEGInXmSTKMDsWNdCkE3V5m58LRvYs2iVCvy6pOVa9hk16LQleZbg5FVhp0A+MRqiUeoV2otU6lyy5iZdPdSke6OJJ4Ac4pop2cvsnutU+F0OH9m2kC9XrSwD7sq2eW5Sv8Ash5RHsB4YYwjhuWpTKkrcF3Jh0C3aOG1z6ADoBEhignCCCCAAggggAIIIIACPlaErSULSFJIsUkXBgggAg2JNleEaqh1/wDd3sb5SfpJJfZ89cvu8eUIHGuG5Og1JyWk3ZhaErCQXVJJ9AIIIAJns62a0PECQ/UXZ1WU6todSlJ0492/rDww/hqjYclTL0WQZlUG2dSRdS/5lHU+ZgggA60EEEABBBBAAQQQQAf/2Q==">
            <a:hlinkClick r:id="rId2"/>
          </p:cNvPr>
          <p:cNvSpPr>
            <a:spLocks noChangeAspect="1" noChangeArrowheads="1"/>
          </p:cNvSpPr>
          <p:nvPr/>
        </p:nvSpPr>
        <p:spPr bwMode="auto">
          <a:xfrm>
            <a:off x="8469313" y="34036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7" name="Rectangle 12"/>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59" name="Rectangle 17"/>
          <p:cNvSpPr>
            <a:spLocks noChangeArrowheads="1"/>
          </p:cNvSpPr>
          <p:nvPr/>
        </p:nvSpPr>
        <p:spPr bwMode="auto">
          <a:xfrm>
            <a:off x="3519488" y="1622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1" name="Rectangle 23"/>
          <p:cNvSpPr>
            <a:spLocks noChangeArrowheads="1"/>
          </p:cNvSpPr>
          <p:nvPr/>
        </p:nvSpPr>
        <p:spPr bwMode="auto">
          <a:xfrm>
            <a:off x="1635125" y="1951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2" name="Rectangle 24"/>
          <p:cNvSpPr>
            <a:spLocks noChangeArrowheads="1"/>
          </p:cNvSpPr>
          <p:nvPr/>
        </p:nvSpPr>
        <p:spPr bwMode="auto">
          <a:xfrm>
            <a:off x="1635125" y="19510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AutoNum type="arabicPeriod"/>
            </a:pPr>
            <a:endParaRPr lang="en-GB" altLang="en-US">
              <a:solidFill>
                <a:srgbClr val="CC0000"/>
              </a:solidFill>
            </a:endParaRPr>
          </a:p>
          <a:p>
            <a:pPr lvl="1" algn="l"/>
            <a:endParaRPr lang="en-GB" altLang="en-US"/>
          </a:p>
        </p:txBody>
      </p:sp>
      <p:sp>
        <p:nvSpPr>
          <p:cNvPr id="2063" name="Rectangle 25"/>
          <p:cNvSpPr>
            <a:spLocks noChangeArrowheads="1"/>
          </p:cNvSpPr>
          <p:nvPr/>
        </p:nvSpPr>
        <p:spPr bwMode="auto">
          <a:xfrm>
            <a:off x="4556125" y="5022850"/>
            <a:ext cx="160813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altLang="en-US"/>
          </a:p>
        </p:txBody>
      </p:sp>
      <p:sp>
        <p:nvSpPr>
          <p:cNvPr id="2064" name="Rectangle 28"/>
          <p:cNvSpPr>
            <a:spLocks noChangeArrowheads="1"/>
          </p:cNvSpPr>
          <p:nvPr/>
        </p:nvSpPr>
        <p:spPr bwMode="auto">
          <a:xfrm>
            <a:off x="1727200" y="1997075"/>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buFontTx/>
              <a:buChar char="•"/>
            </a:pPr>
            <a:endParaRPr lang="en-GB" altLang="en-US" dirty="0">
              <a:solidFill>
                <a:srgbClr val="CC0000"/>
              </a:solidFill>
            </a:endParaRPr>
          </a:p>
          <a:p>
            <a:pPr algn="l"/>
            <a:endParaRPr lang="en-GB" altLang="en-US" dirty="0"/>
          </a:p>
        </p:txBody>
      </p:sp>
      <p:sp>
        <p:nvSpPr>
          <p:cNvPr id="2" name="Rectangle 1"/>
          <p:cNvSpPr/>
          <p:nvPr/>
        </p:nvSpPr>
        <p:spPr>
          <a:xfrm>
            <a:off x="519174" y="115303"/>
            <a:ext cx="8289801" cy="954107"/>
          </a:xfrm>
          <a:prstGeom prst="rect">
            <a:avLst/>
          </a:prstGeom>
        </p:spPr>
        <p:txBody>
          <a:bodyPr wrap="square">
            <a:spAutoFit/>
          </a:bodyPr>
          <a:lstStyle/>
          <a:p>
            <a:r>
              <a:rPr lang="en-US" sz="2800" b="1" kern="10" dirty="0">
                <a:ln w="9525">
                  <a:solidFill>
                    <a:srgbClr val="000000"/>
                  </a:solidFill>
                  <a:round/>
                  <a:headEnd/>
                  <a:tailEnd/>
                </a:ln>
                <a:solidFill>
                  <a:srgbClr val="FFFF00"/>
                </a:solidFill>
                <a:latin typeface="Comic Sans MS"/>
              </a:rPr>
              <a:t>WHAT ARE NONSENSE, PSEUDO OR ALIEN WORDS AND WHY ARE THEY INCLUDED?</a:t>
            </a:r>
          </a:p>
        </p:txBody>
      </p:sp>
      <p:sp>
        <p:nvSpPr>
          <p:cNvPr id="3" name="Rectangle 2"/>
          <p:cNvSpPr/>
          <p:nvPr/>
        </p:nvSpPr>
        <p:spPr>
          <a:xfrm>
            <a:off x="535112" y="1593394"/>
            <a:ext cx="8073776" cy="2246769"/>
          </a:xfrm>
          <a:prstGeom prst="rect">
            <a:avLst/>
          </a:prstGeom>
        </p:spPr>
        <p:txBody>
          <a:bodyPr wrap="square">
            <a:spAutoFit/>
          </a:bodyPr>
          <a:lstStyle/>
          <a:p>
            <a:r>
              <a:rPr lang="en-US" sz="2800" dirty="0">
                <a:solidFill>
                  <a:schemeClr val="bg1"/>
                </a:solidFill>
              </a:rPr>
              <a:t>These are words that are phonically decodable but are not actual words with an associated meaning e.g. </a:t>
            </a:r>
            <a:r>
              <a:rPr lang="en-US" sz="2800" dirty="0" err="1">
                <a:solidFill>
                  <a:schemeClr val="bg1"/>
                </a:solidFill>
              </a:rPr>
              <a:t>brip</a:t>
            </a:r>
            <a:r>
              <a:rPr lang="en-US" sz="2800" dirty="0">
                <a:solidFill>
                  <a:schemeClr val="bg1"/>
                </a:solidFill>
              </a:rPr>
              <a:t>, </a:t>
            </a:r>
            <a:r>
              <a:rPr lang="en-US" sz="2800" dirty="0" err="1">
                <a:solidFill>
                  <a:schemeClr val="bg1"/>
                </a:solidFill>
              </a:rPr>
              <a:t>snorb</a:t>
            </a:r>
            <a:r>
              <a:rPr lang="en-US" sz="2800" dirty="0">
                <a:solidFill>
                  <a:schemeClr val="bg1"/>
                </a:solidFill>
              </a:rPr>
              <a:t>. Pseudo words are included in the check specifically to assess whether your child can decode a word using phonics skills and not their memory.</a:t>
            </a:r>
            <a:endParaRPr lang="en-GB" sz="2800" dirty="0">
              <a:solidFill>
                <a:schemeClr val="bg1"/>
              </a:solidFill>
            </a:endParaRPr>
          </a:p>
        </p:txBody>
      </p:sp>
      <p:pic>
        <p:nvPicPr>
          <p:cNvPr id="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49927"/>
          <a:stretch/>
        </p:blipFill>
        <p:spPr bwMode="auto">
          <a:xfrm>
            <a:off x="687624" y="4131469"/>
            <a:ext cx="373380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153511" y="4131468"/>
            <a:ext cx="3816350" cy="272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16834"/>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139</TotalTime>
  <Words>847</Words>
  <Application>Microsoft Office PowerPoint</Application>
  <PresentationFormat>On-screen Show (4:3)</PresentationFormat>
  <Paragraphs>60</Paragraphs>
  <Slides>16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Calibri</vt:lpstr>
      <vt:lpstr>Comic Sans MS</vt:lpstr>
      <vt:lpstr>Times New Roman</vt:lpstr>
      <vt:lpstr>Wingdings</vt:lpstr>
      <vt:lpstr>Composite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Dudley</dc:creator>
  <cp:lastModifiedBy>C Sorbello</cp:lastModifiedBy>
  <cp:revision>19</cp:revision>
  <dcterms:created xsi:type="dcterms:W3CDTF">2012-04-05T19:15:23Z</dcterms:created>
  <dcterms:modified xsi:type="dcterms:W3CDTF">2023-04-21T11:47:20Z</dcterms:modified>
</cp:coreProperties>
</file>