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0" r:id="rId3"/>
    <p:sldId id="257" r:id="rId4"/>
    <p:sldId id="267" r:id="rId5"/>
    <p:sldId id="266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55FEC-C7B6-4FF7-B539-19E543FE774B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AF612-1AAE-4A72-A3B2-6FD00C5D1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69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11AB-5AB1-413D-8BF0-919C8D45607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4D7D-6CD4-4A62-AB37-17EAC222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11AB-5AB1-413D-8BF0-919C8D45607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4D7D-6CD4-4A62-AB37-17EAC222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11AB-5AB1-413D-8BF0-919C8D45607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4D7D-6CD4-4A62-AB37-17EAC222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11AB-5AB1-413D-8BF0-919C8D45607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4D7D-6CD4-4A62-AB37-17EAC222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11AB-5AB1-413D-8BF0-919C8D45607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4D7D-6CD4-4A62-AB37-17EAC222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11AB-5AB1-413D-8BF0-919C8D45607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4D7D-6CD4-4A62-AB37-17EAC222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11AB-5AB1-413D-8BF0-919C8D45607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4D7D-6CD4-4A62-AB37-17EAC222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11AB-5AB1-413D-8BF0-919C8D45607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4D7D-6CD4-4A62-AB37-17EAC222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11AB-5AB1-413D-8BF0-919C8D45607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4D7D-6CD4-4A62-AB37-17EAC222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11AB-5AB1-413D-8BF0-919C8D45607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4D7D-6CD4-4A62-AB37-17EAC222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11AB-5AB1-413D-8BF0-919C8D45607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4D7D-6CD4-4A62-AB37-17EAC222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711AB-5AB1-413D-8BF0-919C8D456077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4D7D-6CD4-4A62-AB37-17EAC222D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westminster.gov.uk/school-admiss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s_Church,_Kilburn_Park_Road,_London_NW6_-_geograph.org.uk_-_995846.jpg&amp;imgrefurl=http:/en.wikipedia.org/wiki/File:St_Augustine" TargetMode="External"/><Relationship Id="rId2" Type="http://schemas.openxmlformats.org/officeDocument/2006/relationships/hyperlink" Target="http://www.westminster.gov.uk/admiss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conjoyce\AppData\Local\Microsoft\Windows\Temporary Internet Files\Content.IE5\NCL83TBZ\School premises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049" y="132282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Applying for a Reception place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8458200" cy="1752600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Primary school entry from September 2024 (Reception class)</a:t>
            </a:r>
          </a:p>
          <a:p>
            <a:r>
              <a:rPr lang="en-GB" dirty="0">
                <a:solidFill>
                  <a:srgbClr val="FF0000"/>
                </a:solidFill>
              </a:rPr>
              <a:t>If your child was born between 1 September 2020 and 31 August 2021, he or she will be starting Reception in primary school from September 2025. </a:t>
            </a:r>
            <a:endParaRPr lang="en-GB" dirty="0">
              <a:solidFill>
                <a:srgbClr val="FF0000"/>
              </a:solidFill>
              <a:effectLst/>
            </a:endParaRPr>
          </a:p>
        </p:txBody>
      </p:sp>
      <p:pic>
        <p:nvPicPr>
          <p:cNvPr id="1034" name="Picture 10" descr="https://s3-eu-west-1.amazonaws.com/2e.disk3/SC726817/th_BA4272A2-F955-4824-97EF-DF4A61E974BA.png?AWSAccessKeyId=AKIAINZPQL4JKXTSTV4Q&amp;Expires=1573915411&amp;Signature=2jvpexusZTLUe%2BtxfqUu6tEIE5Q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2" y="4658793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D8B0A0-C15E-4BB0-8C2A-F69D28C608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4702144"/>
            <a:ext cx="2782478" cy="2086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BF3184-5627-48BE-85BE-2ADF602E4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7987" y="412481"/>
            <a:ext cx="2474728" cy="1856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4C8C3B-80F6-46D8-9F3B-9741E59601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60" y="4684418"/>
            <a:ext cx="3171589" cy="2114393"/>
          </a:xfrm>
          <a:prstGeom prst="rect">
            <a:avLst/>
          </a:prstGeom>
        </p:spPr>
      </p:pic>
      <p:pic>
        <p:nvPicPr>
          <p:cNvPr id="18" name="Picture 4" descr="https://s3-eu-west-1.amazonaws.com/2e.disk3/SC726817/th_630004CB-37E8-4832-8CFC-B7F89370CE5E.png?AWSAccessKeyId=AKIAINZPQL4JKXTSTV4Q&amp;Expires=1573915526&amp;Signature=hikvdH1ABvkZHhBCEojkObFHsfg%3D">
            <a:extLst>
              <a:ext uri="{FF2B5EF4-FFF2-40B4-BE49-F238E27FC236}">
                <a16:creationId xmlns:a16="http://schemas.microsoft.com/office/drawing/2014/main" id="{4EDF845D-23D2-4D1F-AE00-FF72D2E67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3" b="16800"/>
          <a:stretch/>
        </p:blipFill>
        <p:spPr bwMode="auto">
          <a:xfrm>
            <a:off x="6400800" y="166713"/>
            <a:ext cx="2647431" cy="24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if you are unhappy with the school your child is given?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appeal if the school that you wanted has not applied the criteria fairly.</a:t>
            </a:r>
          </a:p>
          <a:p>
            <a:r>
              <a:rPr lang="en-GB" dirty="0"/>
              <a:t>Applications can only be considered on the information given by parents/ carers.</a:t>
            </a:r>
          </a:p>
          <a:p>
            <a:r>
              <a:rPr lang="en-GB" dirty="0"/>
              <a:t>It is important that your child starts school at the right time.</a:t>
            </a:r>
            <a:endParaRPr lang="en-US" dirty="0"/>
          </a:p>
        </p:txBody>
      </p:sp>
      <p:pic>
        <p:nvPicPr>
          <p:cNvPr id="3074" name="Picture 2" descr="http://1.bp.blogspot.com/_VowKIwPQi8w/TC3_mLbZ56I/AAAAAAAAAKg/F8LkcvmTH5A/s200/parents+and+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4876800"/>
            <a:ext cx="1697619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 Augustine’s CE Primary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 church school with a tradition and expectation of </a:t>
            </a:r>
            <a:r>
              <a:rPr lang="en-GB" b="1" dirty="0">
                <a:solidFill>
                  <a:srgbClr val="0000FF"/>
                </a:solidFill>
              </a:rPr>
              <a:t>learning and working together.</a:t>
            </a:r>
          </a:p>
          <a:p>
            <a:r>
              <a:rPr lang="en-GB" b="1" dirty="0">
                <a:solidFill>
                  <a:srgbClr val="0000FF"/>
                </a:solidFill>
              </a:rPr>
              <a:t>Attendance on all school days is expected </a:t>
            </a:r>
            <a:r>
              <a:rPr lang="en-GB" dirty="0"/>
              <a:t>(holidays and appointments </a:t>
            </a:r>
            <a:r>
              <a:rPr lang="en-GB" u="sng" dirty="0"/>
              <a:t>must not </a:t>
            </a:r>
            <a:r>
              <a:rPr lang="en-GB" dirty="0"/>
              <a:t>be booked during term time).</a:t>
            </a:r>
          </a:p>
          <a:p>
            <a:r>
              <a:rPr lang="en-GB" b="1" dirty="0">
                <a:solidFill>
                  <a:srgbClr val="0000FF"/>
                </a:solidFill>
              </a:rPr>
              <a:t>Parent’s workshops </a:t>
            </a:r>
            <a:r>
              <a:rPr lang="en-GB" dirty="0"/>
              <a:t>take place throughout the year - we expect parents and carers to be an active part of their child’s learning.</a:t>
            </a:r>
          </a:p>
          <a:p>
            <a:r>
              <a:rPr lang="en-GB" dirty="0"/>
              <a:t>Sibling details and faith letters must be </a:t>
            </a:r>
          </a:p>
          <a:p>
            <a:pPr>
              <a:buNone/>
            </a:pPr>
            <a:r>
              <a:rPr lang="en-GB" dirty="0"/>
              <a:t>    completed and authorised by the </a:t>
            </a:r>
          </a:p>
          <a:p>
            <a:pPr>
              <a:buNone/>
            </a:pPr>
            <a:r>
              <a:rPr lang="en-GB" dirty="0"/>
              <a:t>    deadline so they can be considered.</a:t>
            </a:r>
          </a:p>
          <a:p>
            <a:endParaRPr lang="en-US" dirty="0"/>
          </a:p>
        </p:txBody>
      </p:sp>
      <p:pic>
        <p:nvPicPr>
          <p:cNvPr id="1026" name="Picture 2" descr="C:\Users\dconjoyce\AppData\Local\Microsoft\Windows\Temporary Internet Files\Content.IE5\NCL83TBZ\School premises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41960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IMPORTANT 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/>
              <a:t> </a:t>
            </a:r>
            <a:r>
              <a:rPr lang="en-GB" i="1" dirty="0"/>
              <a:t> </a:t>
            </a:r>
            <a:endParaRPr lang="en-US" dirty="0"/>
          </a:p>
          <a:p>
            <a:pPr algn="ctr">
              <a:buNone/>
            </a:pPr>
            <a:r>
              <a:rPr lang="en-GB" sz="4000" b="1" dirty="0"/>
              <a:t>MUST BE COMPLETED BY</a:t>
            </a:r>
            <a:endParaRPr lang="en-US" sz="4000" dirty="0"/>
          </a:p>
          <a:p>
            <a:pPr algn="ctr">
              <a:buNone/>
            </a:pPr>
            <a:r>
              <a:rPr lang="en-GB" sz="6000" b="1" dirty="0">
                <a:solidFill>
                  <a:srgbClr val="0000FF"/>
                </a:solidFill>
              </a:rPr>
              <a:t>11.59 p.m. on </a:t>
            </a:r>
            <a:r>
              <a:rPr lang="en-GB" sz="6200" b="1" dirty="0">
                <a:solidFill>
                  <a:srgbClr val="FF0000"/>
                </a:solidFill>
              </a:rPr>
              <a:t>15</a:t>
            </a:r>
            <a:r>
              <a:rPr lang="en-GB" sz="6200" b="1" baseline="30000" dirty="0">
                <a:solidFill>
                  <a:srgbClr val="FF0000"/>
                </a:solidFill>
              </a:rPr>
              <a:t>th</a:t>
            </a:r>
            <a:r>
              <a:rPr lang="en-GB" sz="6200" b="1" dirty="0">
                <a:solidFill>
                  <a:srgbClr val="FF0000"/>
                </a:solidFill>
              </a:rPr>
              <a:t> January 2025</a:t>
            </a:r>
          </a:p>
          <a:p>
            <a:pPr algn="ctr">
              <a:buNone/>
            </a:pPr>
            <a:r>
              <a:rPr lang="en-GB" sz="4000" b="1" dirty="0"/>
              <a:t>(to Westminster, Brent or Camden)</a:t>
            </a:r>
            <a:endParaRPr lang="en-US" sz="4000" dirty="0"/>
          </a:p>
          <a:p>
            <a:pPr algn="ctr">
              <a:buNone/>
            </a:pPr>
            <a:r>
              <a:rPr lang="en-GB" sz="6500" b="1" dirty="0"/>
              <a:t> </a:t>
            </a:r>
            <a:r>
              <a:rPr lang="en-GB" sz="4000" b="1" dirty="0"/>
              <a:t>You will know on </a:t>
            </a:r>
          </a:p>
          <a:p>
            <a:pPr algn="ctr">
              <a:buNone/>
            </a:pPr>
            <a:r>
              <a:rPr lang="en-GB" sz="4000" b="1" dirty="0">
                <a:solidFill>
                  <a:srgbClr val="0000FF"/>
                </a:solidFill>
              </a:rPr>
              <a:t>16</a:t>
            </a:r>
            <a:r>
              <a:rPr lang="en-GB" sz="4000" b="1" baseline="30000" dirty="0">
                <a:solidFill>
                  <a:srgbClr val="0000FF"/>
                </a:solidFill>
              </a:rPr>
              <a:t>th</a:t>
            </a:r>
            <a:r>
              <a:rPr lang="en-GB" sz="4000" b="1" dirty="0">
                <a:solidFill>
                  <a:srgbClr val="0000FF"/>
                </a:solidFill>
              </a:rPr>
              <a:t> April 2025</a:t>
            </a:r>
          </a:p>
          <a:p>
            <a:pPr algn="ctr">
              <a:buNone/>
            </a:pPr>
            <a:endParaRPr lang="en-GB" sz="4000" b="1" dirty="0"/>
          </a:p>
          <a:p>
            <a:pPr algn="ctr">
              <a:buNone/>
            </a:pPr>
            <a:r>
              <a:rPr lang="en-GB" sz="4000" b="1" dirty="0"/>
              <a:t>Term starts at the beginning of September 2025 so do not book a holiday during this time</a:t>
            </a:r>
            <a:endParaRPr lang="en-US" sz="40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IF YOU NEED HELP APPLYING OR HAVE ANY QUESTIONS…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52257"/>
            <a:ext cx="8229600" cy="4068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dirty="0"/>
              <a:t> </a:t>
            </a:r>
            <a:r>
              <a:rPr lang="en-GB" sz="4000" b="1" dirty="0"/>
              <a:t>You can contact our School Office Manager, Linda Wiggins, on </a:t>
            </a:r>
          </a:p>
          <a:p>
            <a:pPr algn="ctr">
              <a:buNone/>
            </a:pPr>
            <a:r>
              <a:rPr lang="en-GB" sz="4000" b="1" dirty="0"/>
              <a:t>0207 328 0221</a:t>
            </a:r>
          </a:p>
          <a:p>
            <a:pPr algn="ctr">
              <a:buNone/>
            </a:pPr>
            <a:r>
              <a:rPr lang="en-GB" sz="4000" b="1" dirty="0"/>
              <a:t>Or speak to the Nursery class team</a:t>
            </a:r>
          </a:p>
          <a:p>
            <a:pPr algn="ctr">
              <a:buNone/>
            </a:pPr>
            <a:endParaRPr lang="en-GB" sz="4000" b="1" i="1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F6DA5-F89A-488D-B6FE-D85D9AD44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88324"/>
            <a:ext cx="3060704" cy="20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0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             Types of schools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Church Schools (Voluntary aided)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Community schools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Academies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Free Schools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Private/ fee paying schools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CCD846-8E26-4F8E-92A5-DDC33A401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777828"/>
            <a:ext cx="2939753" cy="1959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E16374-C8B2-41C6-80A2-4A4446B4C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456746"/>
            <a:ext cx="2939753" cy="19598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CB63B2-EFA1-4DA1-A782-D0BA4B248E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666"/>
            <a:ext cx="2939751" cy="19598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2420"/>
          </a:xfrm>
        </p:spPr>
        <p:txBody>
          <a:bodyPr>
            <a:noAutofit/>
          </a:bodyPr>
          <a:lstStyle/>
          <a:p>
            <a:pPr algn="l"/>
            <a:r>
              <a:rPr lang="en-GB" sz="3200" dirty="0"/>
              <a:t>Apply online for your child’s primary school place </a:t>
            </a:r>
            <a:r>
              <a:rPr lang="en-GB" sz="2800" dirty="0">
                <a:hlinkClick r:id="rId2"/>
              </a:rPr>
              <a:t>www.westminster.gov.uk/school-admissions</a:t>
            </a:r>
            <a:r>
              <a:rPr lang="en-GB" sz="2800" dirty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You apply to the </a:t>
            </a:r>
            <a:r>
              <a:rPr lang="en-GB" dirty="0">
                <a:solidFill>
                  <a:srgbClr val="FF0000"/>
                </a:solidFill>
              </a:rPr>
              <a:t>local authority where </a:t>
            </a:r>
          </a:p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    you live.</a:t>
            </a:r>
          </a:p>
          <a:p>
            <a:r>
              <a:rPr lang="en-GB" dirty="0"/>
              <a:t>Make </a:t>
            </a:r>
            <a:r>
              <a:rPr lang="en-GB" dirty="0">
                <a:solidFill>
                  <a:srgbClr val="FF0000"/>
                </a:solidFill>
              </a:rPr>
              <a:t>6 choices </a:t>
            </a:r>
            <a:r>
              <a:rPr lang="en-GB" dirty="0"/>
              <a:t>to schools where you meet the criteria and that you are happy with.</a:t>
            </a:r>
          </a:p>
          <a:p>
            <a:r>
              <a:rPr lang="en-GB" dirty="0"/>
              <a:t>Think about the </a:t>
            </a:r>
            <a:r>
              <a:rPr lang="en-GB" dirty="0">
                <a:solidFill>
                  <a:srgbClr val="FF0000"/>
                </a:solidFill>
              </a:rPr>
              <a:t>order of your choices</a:t>
            </a:r>
            <a:r>
              <a:rPr lang="en-GB" dirty="0"/>
              <a:t>.</a:t>
            </a:r>
          </a:p>
          <a:p>
            <a:r>
              <a:rPr lang="en-GB" dirty="0"/>
              <a:t>Make sure that you </a:t>
            </a:r>
            <a:r>
              <a:rPr lang="en-GB" dirty="0">
                <a:solidFill>
                  <a:srgbClr val="FF0000"/>
                </a:solidFill>
              </a:rPr>
              <a:t>complete all </a:t>
            </a:r>
          </a:p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    sections of the form</a:t>
            </a:r>
            <a:r>
              <a:rPr lang="en-GB" dirty="0"/>
              <a:t>.</a:t>
            </a:r>
          </a:p>
          <a:p>
            <a:r>
              <a:rPr lang="en-GB" dirty="0"/>
              <a:t>All information and applications for </a:t>
            </a:r>
          </a:p>
          <a:p>
            <a:pPr>
              <a:buNone/>
            </a:pPr>
            <a:r>
              <a:rPr lang="en-GB" dirty="0"/>
              <a:t>Westminster, Brent and Camden </a:t>
            </a:r>
          </a:p>
          <a:p>
            <a:pPr>
              <a:buNone/>
            </a:pPr>
            <a:r>
              <a:rPr lang="en-GB" dirty="0"/>
              <a:t>are online.</a:t>
            </a:r>
            <a:endParaRPr lang="en-US" dirty="0"/>
          </a:p>
        </p:txBody>
      </p:sp>
      <p:pic>
        <p:nvPicPr>
          <p:cNvPr id="3074" name="Picture 2" descr="https://s3-eu-west-1.amazonaws.com/2e.disk3/SC726817/th_C3DE85A1-8D03-4C20-B31F-6FEBDE94033D.png?AWSAccessKeyId=AKIAINZPQL4JKXTSTV4Q&amp;Expires=1573916404&amp;Signature=5XOUWTL%2B2FgN2dX4XISifTlQ1jQ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37472"/>
            <a:ext cx="2193499" cy="219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YOU MUST APPLY FOR A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Your child may already attend the nursery class of a primary school and you may wish for them to continue onto the Reception class, but you must still apply by the closing date.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There is no priority for a child in the nursery to be offered a place in the Reception class of the same school.</a:t>
            </a:r>
          </a:p>
          <a:p>
            <a:pPr marL="0" indent="0">
              <a:buNone/>
            </a:pPr>
            <a:r>
              <a:rPr lang="en-GB" dirty="0"/>
              <a:t>The preferences you make are treated equally.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You will receive only one offer.</a:t>
            </a:r>
          </a:p>
          <a:p>
            <a:pPr marL="0" indent="0">
              <a:buNone/>
            </a:pPr>
            <a:r>
              <a:rPr lang="en-GB" dirty="0"/>
              <a:t>The pack you receive today contains an application form and the admissions criteria.</a:t>
            </a:r>
          </a:p>
        </p:txBody>
      </p:sp>
    </p:spTree>
    <p:extLst>
      <p:ext uri="{BB962C8B-B14F-4D97-AF65-F5344CB8AC3E}">
        <p14:creationId xmlns:p14="http://schemas.microsoft.com/office/powerpoint/2010/main" val="408241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         </a:t>
            </a:r>
            <a:r>
              <a:rPr lang="en-GB" sz="3600" dirty="0">
                <a:solidFill>
                  <a:srgbClr val="0000FF"/>
                </a:solidFill>
              </a:rPr>
              <a:t>St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sz="3600" dirty="0">
                <a:solidFill>
                  <a:srgbClr val="0000FF"/>
                </a:solidFill>
              </a:rPr>
              <a:t>Augustine’s Church of England Primary School Admissions Criteria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1877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‘Looked after children' or children who were previously looked after, but immediately after being looked after became subject to an adoption, child arrangements or special guardianship order. 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1877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Children whose parents or guardians worship regularly at St Augustine’s Church, Kilburn Park Road or another Anglican (Church of England) church.</a:t>
            </a:r>
            <a:endParaRPr lang="en-GB" sz="18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1877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Children whose parents or guardians worship regularly at another Christian church or chapel which is a member of, or is in association with, Churches Together in England (CTIE) or the Evangelical Alliance.</a:t>
            </a:r>
            <a:endParaRPr lang="en-GB" sz="18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1877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Children whose parents or guardians live in the local community and attend occasionally St Augustine’s Church, Kilburn Park Road or another Anglican (Church of England) church.</a:t>
            </a:r>
            <a:endParaRPr lang="en-GB" sz="18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1877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Children whose parents or guardians live in the local community and attend occasionally another Christian church or chapel which is a member of, or is in association with, Churches Together in England (CTIE) or the Evangelical Alliance.</a:t>
            </a:r>
            <a:endParaRPr lang="en-GB" sz="18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1877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Children who have a brother or sister (including ‘step’ and ‘half’ brothers or sisters) living at the same address, attending St Augustine’s Primary School (that is in Reception or Years 1 to 6, but </a:t>
            </a:r>
            <a:r>
              <a:rPr lang="en-US" sz="1800" u="sng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not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 in the Nursery) at the closing date for their application for the Reception class.</a:t>
            </a:r>
            <a:endParaRPr lang="en-GB" sz="18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1877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Children of support and teaching staff who have been employed directly by the school on a permanent contract for at least two years, and who will still be in post at the time of the child’s admission.</a:t>
            </a:r>
            <a:endParaRPr lang="en-GB" sz="18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1877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Children whose parents or guardians worship regularly at any other Trinitarian Christian denomination.</a:t>
            </a:r>
            <a:endParaRPr lang="en-GB" sz="18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1877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Children of other faiths whose parents or guardians live in the local community and worship regularly in other places of worship and who would value the education and ethos of a Church School.</a:t>
            </a:r>
            <a:endParaRPr lang="en-GB" sz="18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1877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Children whose home address is closest to the school. </a:t>
            </a:r>
            <a:endParaRPr lang="en-GB" sz="2000" dirty="0"/>
          </a:p>
          <a:p>
            <a:pPr marL="514350" indent="-514350">
              <a:buAutoNum type="arabicParenR"/>
            </a:pPr>
            <a:endParaRPr lang="en-GB" sz="2000" dirty="0"/>
          </a:p>
          <a:p>
            <a:pPr marL="514350" indent="-514350">
              <a:buAutoNum type="arabicParenR"/>
            </a:pPr>
            <a:endParaRPr lang="en-US" dirty="0"/>
          </a:p>
        </p:txBody>
      </p:sp>
      <p:pic>
        <p:nvPicPr>
          <p:cNvPr id="1026" name="Picture 2" descr="IMG_13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5905133"/>
            <a:ext cx="911382" cy="95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MVC-003F"/>
          <p:cNvPicPr>
            <a:picLocks noChangeAspect="1" noChangeArrowheads="1"/>
          </p:cNvPicPr>
          <p:nvPr/>
        </p:nvPicPr>
        <p:blipFill>
          <a:blip r:embed="rId3" cstate="print"/>
          <a:srcRect l="13840" r="16356"/>
          <a:stretch>
            <a:fillRect/>
          </a:stretch>
        </p:blipFill>
        <p:spPr bwMode="auto">
          <a:xfrm>
            <a:off x="0" y="0"/>
            <a:ext cx="151044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Church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You </a:t>
            </a:r>
            <a:r>
              <a:rPr lang="en-GB" dirty="0">
                <a:solidFill>
                  <a:srgbClr val="FF0000"/>
                </a:solidFill>
              </a:rPr>
              <a:t>must fill in an extra information form </a:t>
            </a:r>
            <a:r>
              <a:rPr lang="en-GB" dirty="0"/>
              <a:t>as well as the on-line application</a:t>
            </a:r>
          </a:p>
          <a:p>
            <a:r>
              <a:rPr lang="en-GB" dirty="0"/>
              <a:t>You must pick up the form </a:t>
            </a:r>
            <a:r>
              <a:rPr lang="en-GB" dirty="0">
                <a:solidFill>
                  <a:srgbClr val="FF0000"/>
                </a:solidFill>
              </a:rPr>
              <a:t>from the school </a:t>
            </a:r>
            <a:r>
              <a:rPr lang="en-GB" dirty="0"/>
              <a:t>that you want to apply for or at </a:t>
            </a:r>
            <a:r>
              <a:rPr lang="en-GB" dirty="0">
                <a:hlinkClick r:id="rId2"/>
              </a:rPr>
              <a:t>www.westminster.gov.uk/admissions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FF0000"/>
                </a:solidFill>
              </a:rPr>
              <a:t>Make sure that you add the school to your list of preferences</a:t>
            </a:r>
          </a:p>
          <a:p>
            <a:r>
              <a:rPr lang="en-GB" dirty="0"/>
              <a:t>If you have a faith, go to the church, mosque or temple, you must get the supplementary form stamped and signed.  </a:t>
            </a:r>
          </a:p>
          <a:p>
            <a:r>
              <a:rPr lang="en-GB" dirty="0"/>
              <a:t>You must be prepared for your child to be part of a Christian community with all that this will entail.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http://t2.gstatic.com/images?q=tbn:ANd9GcQhC8tt43iVkRIty0a9Ddqp5Y3JKRYHkgPMc5SlUSsMHa05Y2d3Bqxch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15628" cy="1676400"/>
          </a:xfrm>
          <a:prstGeom prst="rect">
            <a:avLst/>
          </a:prstGeom>
          <a:noFill/>
        </p:spPr>
      </p:pic>
      <p:pic>
        <p:nvPicPr>
          <p:cNvPr id="8196" name="Picture 4" descr="http://photos.upmystreet.com/thumbnails/photos/99/61/996178_0b21d48a_120x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257800"/>
            <a:ext cx="1015999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Making a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Look at the school website or visit</a:t>
            </a:r>
          </a:p>
          <a:p>
            <a:pPr marL="0" indent="0">
              <a:buNone/>
            </a:pPr>
            <a:r>
              <a:rPr lang="en-GB" dirty="0"/>
              <a:t> the school (if possible)</a:t>
            </a:r>
          </a:p>
          <a:p>
            <a:r>
              <a:rPr lang="en-GB" dirty="0"/>
              <a:t>Look at the admissions criteria </a:t>
            </a:r>
          </a:p>
          <a:p>
            <a:r>
              <a:rPr lang="en-GB" dirty="0"/>
              <a:t>Be practical and realistic</a:t>
            </a:r>
          </a:p>
          <a:p>
            <a:r>
              <a:rPr lang="en-GB" dirty="0"/>
              <a:t>Talk to a range of parents, if </a:t>
            </a:r>
          </a:p>
          <a:p>
            <a:pPr marL="0" indent="0">
              <a:buNone/>
            </a:pPr>
            <a:r>
              <a:rPr lang="en-GB" dirty="0"/>
              <a:t>    possible</a:t>
            </a:r>
          </a:p>
          <a:p>
            <a:r>
              <a:rPr lang="en-GB" dirty="0"/>
              <a:t>Make up your own mind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http://sedonasouladventuresblog.com/wp-content/uploads/decision-making-process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603" y="4800600"/>
            <a:ext cx="2732372" cy="1819276"/>
          </a:xfrm>
          <a:prstGeom prst="rect">
            <a:avLst/>
          </a:prstGeom>
          <a:noFill/>
        </p:spPr>
      </p:pic>
      <p:pic>
        <p:nvPicPr>
          <p:cNvPr id="4098" name="Picture 2" descr="https://s3-eu-west-1.amazonaws.com/2e.disk3/SC726817/th_4F0BA6CE-66E5-43FF-93C2-6AF447CD7041.png?AWSAccessKeyId=AKIAINZPQL4JKXTSTV4Q&amp;Expires=1573916576&amp;Signature=xYCzdeijVaM9itx4iZ6PEiAItp4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92" y="109694"/>
            <a:ext cx="2333496" cy="23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3-eu-west-1.amazonaws.com/2e.disk3/SC726817/th_7FEEF975-0499-42E4-B01D-9E7A2F278578.png?AWSAccessKeyId=AKIAINZPQL4JKXTSTV4Q&amp;Expires=1573916672&amp;Signature=1pTqOp8IS6g39KzuzFTRY7SSAg8%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06" y="2592257"/>
            <a:ext cx="2025781" cy="20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Completing the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Look at the criteria and make sure that you meet them</a:t>
            </a:r>
          </a:p>
          <a:p>
            <a:r>
              <a:rPr lang="en-GB" dirty="0"/>
              <a:t>Start now </a:t>
            </a:r>
          </a:p>
          <a:p>
            <a:r>
              <a:rPr lang="en-GB" dirty="0"/>
              <a:t>Ask for help</a:t>
            </a:r>
          </a:p>
          <a:p>
            <a:r>
              <a:rPr lang="en-GB" dirty="0"/>
              <a:t>Go to your place of worship with the supplementary (extra) form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You can apply from any location with internet access, 24 hours a day, seven days a week, up until the closing date: 11:59pm on 15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January 2025. </a:t>
            </a:r>
          </a:p>
          <a:p>
            <a:pPr marL="0" indent="0" algn="ctr">
              <a:buNone/>
            </a:pPr>
            <a:r>
              <a:rPr lang="en-GB" dirty="0"/>
              <a:t>During the evening of 16th April 2025 you will be sent an email with the outcome of your application. </a:t>
            </a:r>
            <a:endParaRPr lang="en-US" dirty="0"/>
          </a:p>
        </p:txBody>
      </p:sp>
      <p:pic>
        <p:nvPicPr>
          <p:cNvPr id="5122" name="Picture 2" descr="http://www.nyceestinoored.com/wp-content/uploads/2011/09/ask-for-he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1596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will decide who gets a 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Names and details of those who applied go to schools (parent’s order of preference is not given).</a:t>
            </a:r>
          </a:p>
          <a:p>
            <a:r>
              <a:rPr lang="en-GB" dirty="0"/>
              <a:t>School governors place them in order according to the criteria.</a:t>
            </a:r>
          </a:p>
          <a:p>
            <a:r>
              <a:rPr lang="en-GB" dirty="0"/>
              <a:t>The list is returned to Westminster .</a:t>
            </a:r>
          </a:p>
          <a:p>
            <a:r>
              <a:rPr lang="en-GB" dirty="0"/>
              <a:t>Parents are informed.</a:t>
            </a:r>
          </a:p>
          <a:p>
            <a:endParaRPr lang="en-GB" dirty="0"/>
          </a:p>
          <a:p>
            <a:endParaRPr lang="en-GB" b="1" dirty="0"/>
          </a:p>
          <a:p>
            <a:endParaRPr lang="en-US" dirty="0"/>
          </a:p>
        </p:txBody>
      </p:sp>
      <p:pic>
        <p:nvPicPr>
          <p:cNvPr id="5124" name="Picture 4" descr="https://s3-eu-west-1.amazonaws.com/2e.disk3/SC726817/th_66CDE73C-D013-40B0-A884-4750FB9D54D8.png?AWSAccessKeyId=AKIAINZPQL4JKXTSTV4Q&amp;Expires=1573916759&amp;Signature=bYqXNXJfFoDdhqoXx7ECq42qG0I%3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0" b="11068"/>
          <a:stretch/>
        </p:blipFill>
        <p:spPr bwMode="auto">
          <a:xfrm>
            <a:off x="7364239" y="2605453"/>
            <a:ext cx="1600200" cy="16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937A4F-A2DE-470E-B6DF-91CE821E0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7538" y="4716461"/>
            <a:ext cx="2133601" cy="16002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1063</Words>
  <Application>Microsoft Office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Applying for a Reception place</vt:lpstr>
      <vt:lpstr>             Types of schools</vt:lpstr>
      <vt:lpstr>Apply online for your child’s primary school place www.westminster.gov.uk/school-admissions </vt:lpstr>
      <vt:lpstr>YOU MUST APPLY FOR A PLACE</vt:lpstr>
      <vt:lpstr>          St Augustine’s Church of England Primary School Admissions Criteria</vt:lpstr>
      <vt:lpstr>Church Schools</vt:lpstr>
      <vt:lpstr>Making a choice</vt:lpstr>
      <vt:lpstr>Completing the forms</vt:lpstr>
      <vt:lpstr>Who will decide who gets a place?</vt:lpstr>
      <vt:lpstr>What if you are unhappy with the school your child is given?</vt:lpstr>
      <vt:lpstr>St Augustine’s CE Primary School</vt:lpstr>
      <vt:lpstr>IMPORTANT DATES</vt:lpstr>
      <vt:lpstr>IF YOU NEED HELP APPLYING OR HAVE ANY QUESTIONS…</vt:lpstr>
    </vt:vector>
  </TitlesOfParts>
  <Company>st augustine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for a Reception place</dc:title>
  <dc:creator>administrator</dc:creator>
  <cp:lastModifiedBy>Ruth</cp:lastModifiedBy>
  <cp:revision>71</cp:revision>
  <dcterms:created xsi:type="dcterms:W3CDTF">2011-11-09T16:29:05Z</dcterms:created>
  <dcterms:modified xsi:type="dcterms:W3CDTF">2025-03-03T16:10:20Z</dcterms:modified>
</cp:coreProperties>
</file>